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8" r:id="rId2"/>
    <p:sldId id="274" r:id="rId3"/>
    <p:sldId id="267" r:id="rId4"/>
    <p:sldId id="269" r:id="rId5"/>
    <p:sldId id="271" r:id="rId6"/>
    <p:sldId id="273" r:id="rId7"/>
    <p:sldId id="311" r:id="rId8"/>
    <p:sldId id="260" r:id="rId9"/>
    <p:sldId id="312" r:id="rId10"/>
    <p:sldId id="266" r:id="rId11"/>
    <p:sldId id="283" r:id="rId12"/>
    <p:sldId id="295" r:id="rId13"/>
    <p:sldId id="296" r:id="rId14"/>
    <p:sldId id="290" r:id="rId15"/>
    <p:sldId id="291" r:id="rId16"/>
    <p:sldId id="313" r:id="rId17"/>
    <p:sldId id="289" r:id="rId18"/>
    <p:sldId id="314" r:id="rId19"/>
    <p:sldId id="297" r:id="rId20"/>
    <p:sldId id="298" r:id="rId21"/>
    <p:sldId id="301" r:id="rId22"/>
    <p:sldId id="315" r:id="rId23"/>
    <p:sldId id="285" r:id="rId24"/>
    <p:sldId id="286" r:id="rId25"/>
    <p:sldId id="308" r:id="rId26"/>
    <p:sldId id="316" r:id="rId27"/>
    <p:sldId id="309" r:id="rId28"/>
    <p:sldId id="310" r:id="rId29"/>
    <p:sldId id="292" r:id="rId30"/>
    <p:sldId id="287" r:id="rId31"/>
    <p:sldId id="282" r:id="rId32"/>
    <p:sldId id="279" r:id="rId33"/>
  </p:sldIdLst>
  <p:sldSz cx="12192000" cy="6858000"/>
  <p:notesSz cx="6858000" cy="9144000"/>
  <p:embeddedFontLst>
    <p:embeddedFont>
      <p:font typeface="G마켓 산스 Bold" panose="02000000000000000000" pitchFamily="50" charset="-127"/>
      <p:regular r:id="rId35"/>
    </p:embeddedFont>
    <p:embeddedFont>
      <p:font typeface="G마켓 산스 Light" panose="02000000000000000000" pitchFamily="50" charset="-127"/>
      <p:regular r:id="rId36"/>
    </p:embeddedFont>
    <p:embeddedFont>
      <p:font typeface="G마켓 산스 Medium" panose="02000000000000000000" pitchFamily="50" charset="-127"/>
      <p:regular r:id="rId37"/>
    </p:embeddedFont>
    <p:embeddedFont>
      <p:font typeface="나눔손글씨 붓" panose="03060600000000000000" pitchFamily="66" charset="-127"/>
      <p:regular r:id="rId38"/>
    </p:embeddedFont>
    <p:embeddedFont>
      <p:font typeface="나눔손글씨 붓 OTF" panose="03040600000000000000" pitchFamily="66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배달의민족 주아" panose="02020603020101020101" pitchFamily="18" charset="-127"/>
      <p:regular r:id="rId42"/>
    </p:embeddedFont>
    <p:embeddedFont>
      <p:font typeface="에스코어 드림 5 Medium" panose="020B0503030302020204" pitchFamily="34" charset="-127"/>
      <p:regular r:id="rId43"/>
    </p:embeddedFont>
    <p:embeddedFont>
      <p:font typeface="조선일보명조" panose="02030304000000000000" pitchFamily="18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CE"/>
    <a:srgbClr val="FCCAA4"/>
    <a:srgbClr val="7F7F7F"/>
    <a:srgbClr val="545A60"/>
    <a:srgbClr val="5C5C5C"/>
    <a:srgbClr val="989898"/>
    <a:srgbClr val="D2D2D2"/>
    <a:srgbClr val="B0C9F8"/>
    <a:srgbClr val="607B8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60" autoAdjust="0"/>
  </p:normalViewPr>
  <p:slideViewPr>
    <p:cSldViewPr snapToGrid="0" showGuides="1">
      <p:cViewPr varScale="1">
        <p:scale>
          <a:sx n="87" d="100"/>
          <a:sy n="87" d="100"/>
        </p:scale>
        <p:origin x="68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78244168650105E-2"/>
          <c:y val="3.383434973625192E-2"/>
          <c:w val="0.95358617487375175"/>
          <c:h val="0.910800350695335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train_score</c:v>
                </c:pt>
              </c:strCache>
            </c:strRef>
          </c:tx>
          <c:spPr>
            <a:solidFill>
              <a:schemeClr val="accent3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0-7336-442E-AE31-88403EA751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test_score</c:v>
                </c:pt>
              </c:strCache>
            </c:strRef>
          </c:tx>
          <c:spPr>
            <a:solidFill>
              <a:schemeClr val="accent3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1-7336-442E-AE31-88403EA75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64865199"/>
        <c:axId val="64866447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n_estimators</c:v>
                </c:pt>
              </c:strCache>
            </c:strRef>
          </c:tx>
          <c:spPr>
            <a:ln w="28575" cap="rnd">
              <a:solidFill>
                <a:schemeClr val="accent3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1000</c:v>
                </c:pt>
                <c:pt idx="1">
                  <c:v>1000</c:v>
                </c:pt>
                <c:pt idx="2">
                  <c:v>300</c:v>
                </c:pt>
                <c:pt idx="3">
                  <c:v>300</c:v>
                </c:pt>
                <c:pt idx="4">
                  <c:v>200</c:v>
                </c:pt>
                <c:pt idx="5">
                  <c:v>200</c:v>
                </c:pt>
                <c:pt idx="6">
                  <c:v>300</c:v>
                </c:pt>
                <c:pt idx="7">
                  <c:v>150</c:v>
                </c:pt>
                <c:pt idx="8">
                  <c:v>100</c:v>
                </c:pt>
                <c:pt idx="9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36-442E-AE31-88403EA751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max_depth</c:v>
                </c:pt>
              </c:strCache>
            </c:strRef>
          </c:tx>
          <c:spPr>
            <a:ln w="28575" cap="rnd">
              <a:solidFill>
                <a:schemeClr val="accent3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60</c:v>
                </c:pt>
                <c:pt idx="1">
                  <c:v>50</c:v>
                </c:pt>
                <c:pt idx="2">
                  <c:v>50</c:v>
                </c:pt>
                <c:pt idx="3">
                  <c:v>90</c:v>
                </c:pt>
                <c:pt idx="4">
                  <c:v>50</c:v>
                </c:pt>
                <c:pt idx="5">
                  <c:v>150</c:v>
                </c:pt>
                <c:pt idx="6">
                  <c:v>150</c:v>
                </c:pt>
                <c:pt idx="7">
                  <c:v>150</c:v>
                </c:pt>
                <c:pt idx="8">
                  <c:v>200</c:v>
                </c:pt>
                <c:pt idx="9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336-442E-AE31-88403EA75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865199"/>
        <c:axId val="64866447"/>
      </c:lineChart>
      <c:catAx>
        <c:axId val="648651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866447"/>
        <c:crosses val="autoZero"/>
        <c:auto val="1"/>
        <c:lblAlgn val="ctr"/>
        <c:lblOffset val="100"/>
        <c:noMultiLvlLbl val="0"/>
      </c:catAx>
      <c:valAx>
        <c:axId val="6486644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486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D8CEA-B2B5-426E-9768-EC626BCCEF3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9AFA7-2C3E-4B48-9733-E57A3FD37F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안녕하세요 가사 기반 카테고리별 노래 자동 분류 모델을 주제로 발표할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조 전민정입니다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저희 조는 김성모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이성연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이현중 님으로 구성되어 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발표 시작하도록 하겠습니다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86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 피처로는 작곡 년도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가수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 제목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가사가 있었습니다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저희의 타겟은 노래 가사이며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 노래 가사들을 </a:t>
            </a:r>
            <a:r>
              <a:rPr lang="ko-KR" altLang="en-US" sz="115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토큰화하였습니다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각 노래 별로 부여한 라벨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장르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주제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과 가사가 얼마나 밀접한 관련을 보이는지 그 상관관계를 학습하고자 하였습니다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15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0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수집과정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데이터의 수집과정은 앞에서 말씀드렸듯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 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멜론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지니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벅스 웹사이트에서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크롤링을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진행하였고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여러개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음원 사이트 중에서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보시는 것처럼 연도별 음원차트가 있는 사이트만 사용하였습니다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1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가사의 공통점을 파악하여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최초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라벨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사랑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욕설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자연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희망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돈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우정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을 만들었습니다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1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명당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1550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 곡에 직접 라벨링을 하였으며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추가적인 라벨 필요시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슬랙으로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소통하며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6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라벨을 추가하여 최종적으로 총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라벨을 부여하게 되었습니다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라벨 부여 기준은 해당 라벨과 가사의 상관관계가 어느 정도 있다고 판단될 경우로 하였으며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애매한 곡들은 투표를 통해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노래당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최소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라벨을 부여하였으며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복수개의 라벨을 부여한 노래도 존재합니다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65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이렇게 복수 개의 라벨이 있었기 때문에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각 라벨에 해당하는 열을 만들고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원핫인코딩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방식으로 변환하였습니다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5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전처리를 크게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단계로 나눠보았습니다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잠깐 보여주고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97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잠깐 보여주고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720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먼저는 데이터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크롤링이고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다음은 정규표현식을 이용하여 노이즈를 제거하고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번역을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6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번역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최근 노래의 경우 영어로 된 가사가 많았고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몇몇 노래의 경우 다른 나라 언어도 있었습니다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그렇기에 번역을 하여 한국어로 변환하기로 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순서는 상관없기 때문에 영어를 추출하여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구글트랜스라는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를 사용하여 번역하여 한국어 가사 뒤에 붙이는 방식으로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다른 나라 언어로 되어있어도 영어로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적혀있고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소수민족의 언어가 아닌 이상 자동으로 번역을 해주었습니다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05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OKT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를 사용하였고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명사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동사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형용사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부사로 분류되는 단어들은 남겨두었습니다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불용어는 사전을 제작하였는데요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424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기준은 각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단어별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document frequency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출력 이후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상위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2%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빈도수 단어들을 직접 검토하여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사전을 작성하였습니다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7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목차는 배경 및 주제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 설명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분석 과정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분석 결과 순으로 발표하도록 하겠습니다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884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벡터라이징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벡터라이징은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Bow, TF-IDF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두 가지 방법으로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최종적으로 이랬던 방대한 데이터 덩어리가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이렇게 우리에게 필요한 토큰들이 되었습니다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31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라벨별로 휴먼러닝을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더 나은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값을 도출해낼 수 있는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parameter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 있지 않을까 생각하여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기본적으로 주어진 </a:t>
            </a:r>
            <a:r>
              <a:rPr lang="en-US" altLang="ko-KR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min_df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max_df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n_estimators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등에 계속 변화를 주었지만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변화에 있어 확실한 방향성을 제시하기는 어려웠습니다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dirty="0"/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먼저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사전 없이 결과값을 출력하여 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후에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사전을 만들어 전처리를 하니 더 좋은 결과값이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보였던 패턴은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큰 라벨들의 데이터는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overfitting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을 보이는 경향성을 띄었습니다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(very high train score, relatively low test score).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반면에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작은 라벨들의 데이터는 학습을 거의 완벽하게 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저희는 이 이유가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작은 라벨들의 데이터에 비해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큰 라벨들은 다뤄야할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 훨씬 많아서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과도한 학습을 할 수 있다는 가능성을 있다고 생각하였습니다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또한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작은 라벨들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(e.g.,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돈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sf)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등은 좀 더 확실한 키워드가 요구되는 반면에 볼륨이 큰 라벨들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(e.g.,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사랑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등은 그 키워드의 개수도 다양하다는 것이 문제였다고 생각합니다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529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Stratified K-fold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라는 방법으로 모든 데이터를 학습과 검증에 사용할 수 있는 교차검증을 진행하였고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정확도가 평균으로부터 어느 정도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떨어져있는지를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찾아낸 이후에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큰 편차가 없다면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runtime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을 줄이기 위하여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k-fold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 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데이터폴드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세트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(n-split)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값을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에서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으로 낮춰주었습니다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1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라벨 별로 결과가 잘 나오는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벡터라이징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방법이 달랐으며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사랑의 경우는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Bow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후회의 경우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TF-IDF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 결과가 더 좋았습니다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특정 라벨의 경우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곡 미만이기도 하여 생략하기도 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후에 </a:t>
            </a:r>
            <a:r>
              <a:rPr lang="en-US" altLang="ko-KR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GridSearchCV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를 사용하여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튜닝을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941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모델 별 교차검증 결과를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시각화하였습니다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러닝커브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큰 라벨과 볼륨이 작은 라벨을 구분하여 라벨 별로 제일 좋은 결과를 가진 모델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제일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안좋은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결과를 가진 모델의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learning curve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도 그려보았습니다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584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보팅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최종적으로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보팅을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하여 나온 결과는 다음과 같습니다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다음은 하드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보팅과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소프트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보팅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각각의 값입니다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4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어떤 모델이 가장 성능이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좋은지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돌려본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모델 중 라벨별로 성능이 좋은 모델을 찾고 싶었습니다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상위는 점수가 높게 나오고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하위는 점수가 낮게 나온 모델입니다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상위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개를 놓고 봤을 때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RFC, SVC, EXT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 점수가 높게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2-3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개를 보면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ADA, DTC, KNN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 많이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옆에는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멀티레이블에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대해 돌려본 결과입니다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 특성 상 한 노래 당 여러 라벨이 붙을 수 있는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멀티레이블이기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때문입니다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했을 때도 앞에서 언급했던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RFC, EXT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 높게 나왔고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ADA, DTC, KNN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 낮게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이러한 결과로 앞의 분석이 어느정도 의미는 있었다고 생각합니다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1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어떤 모델이 가장 성능이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좋은지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돌려본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모델 중 라벨별로 성능이 좋은 모델을 찾고 싶었습니다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상위는 점수가 높게 나오고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하위는 점수가 낮게 나온 모델입니다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상위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개를 놓고 봤을 때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RFC, SVC, EXT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 점수가 높게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2-3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개를 보면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ADA, DTC, KNN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 많이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옆에는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멀티레이블에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대해 돌려본 결과입니다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 특성 상 한 노래 당 여러 라벨이 붙을 수 있는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멀티레이블이기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때문입니다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했을 때도 앞에서 언급했던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RFC, EXT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 높게 나왔고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ADA, DTC, KNN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 낮게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이러한 결과로 앞의 분석이 어느정도 의미는 있었다고 생각합니다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이를 바탕으로 한 개선사항에 대해 말씀드리겠습니다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라벨링의 기준이 어느정도 모호했다고 생각됩니다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네 명이 나눠서 라벨링을 했기 때문에 애매한 것은 투표로 진행하였지만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모호하게 넘어간 것도 분명히 있었을 것이라고 생각됩니다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라벨 자체의 아쉬움입니다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예를 들어 ‘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사랑’이라는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라벨에서도 모호한 라벨링이 아닌 ‘직접적인 사랑 표현이 들어간 가사의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노래’에만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한정짓는다면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이별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만남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연애 등 세분화된 라벨을 썼더라면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분류가 조금은 더 잘되진 않았을까 생각해보았습니다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또한 라벨이 사랑인 경우 해당되는 노래가 많기 때문에 피처가 많아 지는데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이로인해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train score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test score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 차이가 컸다고 생각되었습니다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이렇기에 세분화해서 레이블링을 했다면 피처를 줄일 수 있다는 면에서 그 차이를 조금 더 줄일 수 있을지 않을까 생각이 들었습니다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마지막으로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우리가 가졌던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6,200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여 곡보다 훨씬 많은 곡을 모아서 처리할 수 있었다면 스코어를 높일 수 있진 않았을까 생각해보았습니다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98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날마다 올라오는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최신곡들을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하루에 한번씩 자동으로 크롤링하여 각 카테고리별로 분류하여 저장해주는 코드를 작성할 수 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이처럼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최신곡이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나올 때마다 가사를 분석하여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자동으로 분류해주는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모델로서의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확장이 가능합니다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2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노래의 장르로는 어떤 장르가 있을까요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?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발라드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락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댄스와 같이 다양한 노래 장르로 나눌 수 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또한 사랑을 주제로 하는 노래처럼 주제로 노래를 분류할 수도 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다양한 노래 장르나 주제만큼 사람마다도 제각기 취향이 다르고 듣는 노래도 다릅니다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04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더 나아가 이를 추천 알고리즘과 결합하여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자신이 많이 듣는 노래와 비슷한 가사의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최신곡을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자동으로 추천해주는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프로그램으로까지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연결이 가능할 것으로 보입니다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96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Q&amp;A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시간입니다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696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지금까지 발표를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들어주셔서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감사합니다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8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다음은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년도에 지식인에 올라온 질문입니다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이에 대한 답변은 무엇일까요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?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8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‘이 사람 노래가 내 마음을 읽습니다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.’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내 마음을 읽는다는 말은 호소력도 있다고도 생각되지만 가수가 부른 가사 내용에도 관심이 가게 되는데요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가사는 노래에 중요한 부분입니다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노래들의 가사에 나타나는 공통점과 차이점을 생각 해 보았고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우리가 실제로 생각한 것과 생각한 것을 모델로 구현하였을 때 얼마나 일치하는지 보면 재밌을 것 같다고 생각했습니다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2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12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이를 바탕으로 우리는 노래 가사의 단어를 추출하여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가사를 바탕으로 노래의 장르 또는 주제를 분류할 수 있는 모델들을 구현해 보고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나아가 어떤 모델이 노래를 잘 분류할 수 있는지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우리가 구현한 모델 중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최적의 모델을 찾아보자는 주제로 본 프로젝트를 진행하기로 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6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출처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데이터의 출처는 멜론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벅스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지니입니다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각 사이트별로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1960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년도 부터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년까지 각 연도별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top 100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 노래를 총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12000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여곡을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크롤링하였습니다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후에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1960~63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년도 데이터는 다른 년도의 데이터와 길이 등이 맞지 않고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소실된 데이터가 많아 제외하였습니다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중복되는 곡들을 소거하니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1964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년도부터 년도별로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 이상의 곡이 모여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6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총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6,200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곡이 있는 데이터프레임이 완성되었습니다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2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51C50-A08B-B2B3-B602-030269D9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CD255-5131-6998-D6CE-C6C0DAE86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BA9F8-51AE-F1CC-7EFF-9B2A6974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DEA2-BAD6-4D47-9F2F-4CB69ACACF2C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5BC35-D89C-7933-A244-2E3D66F5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8DFCA-D58F-08D5-21BC-2F439ED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5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74C90-12EC-2896-8CE5-191A069D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2A0FA6-2BE1-82B8-BC66-7C082E40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638F5-7B23-F2E5-35ED-4FAD544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EDDA-67E5-4B37-9076-7B5021A784AC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D9E33-4F5A-B689-5459-F1923064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5EC5B-9AC3-F966-887F-5B4B8DFF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7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A916C8-3389-6E90-7D57-C925D3724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7B374-89F1-2EEB-90CE-4267D5E77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56527-E80D-783F-D039-6B5E4593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2FFF-41E5-422A-9C59-4F2E5246E0AA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2B4D60-2F23-8F93-72BC-F5CCDC8B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05B5E-0303-8DAB-EDF6-74505809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9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CDED-F974-F66A-AF3B-7B8E38D2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259A3-3D4F-5A6F-9DF9-5CE5B4E0B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D3726-35B9-5A2F-FCB5-BDB589B2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823C-7AA1-4EB8-8701-DD0A4E0C36AE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437E1-E701-36D9-6913-709DC477C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54CD6-B31E-BB55-9911-48D20FC0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4581F-058E-A603-E489-9839CF677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4CA9B-BE39-A97A-27AC-8E30DBDDC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D846B-0F52-0785-0AB3-CDAAC19B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6F9EC-F79E-40E8-B73E-346349D4AF4F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507B0-891B-1883-5689-F62893AB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6D156-F306-7932-0EB4-2B4028EF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9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28C88-7E0A-4DC8-5049-6A137926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56E2F-23B0-4F84-7584-EF68E8E77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DA908-0FCE-F966-BA8B-21B943A19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F04418-45F6-4712-D360-43B2C770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A3AE-3695-4E4D-8485-7DDF1970766D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05A7FF-45D2-6E9A-5F8B-4EBDE4AF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C71E2-6F22-762D-A7E9-EFE47E66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6ACF6-1985-2706-36A1-70226ECA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BB312B-55E4-379E-DAB7-C9EA51709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E9B17-6DEC-AF52-5D96-A59AA3489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10744F-C4A7-01EF-5B51-C30F412EA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2DEF34-F086-E0AE-F012-6425DE020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C01253-4FB3-FF69-3FB1-23EA5658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111DD-B1F3-472E-AE11-3B2AA9F2E80D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17F8EE-6105-ACFF-5569-E5887818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E373C4-96A8-054F-AAE8-98E99438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9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27F64-D294-314D-2D9A-8F014984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18F691-BE8B-B8DC-DF16-3B637A4C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D6AB-B60B-4CE2-8578-114970C9BC36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C744AA-BD3D-2D91-2305-276E2023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5D1BEA-D125-BE36-BF73-B71B42BD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4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15B24C-75D1-D7D3-2CC8-59DCA973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744B-B02C-4411-819F-7E059FD80662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4FD90E-0568-DEAB-D167-D0A2C197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72203-48CF-C6E7-3777-A9394B9F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6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2850C-42BA-D10B-58D4-D8E228BE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7CD98-926B-B97F-359F-39E4C62B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7D9F4-82A3-B466-26EE-240DC9F06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B10E0-2A54-53D2-39F6-F88E7E0F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CF32-584F-4959-88D2-A7F9737A84D7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326C9-47D5-4032-7456-F8003BF4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27B3-F866-64AB-4D91-BEED55B5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9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32070-97B2-6D0D-C517-258AD086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D520AF-EF8E-202D-407E-280B494CA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ACFA6B-042B-4F7E-03A6-7FBFB7F78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0581F3-410D-5275-D6FD-055CDB0C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24E3-BE90-45DE-B03B-0265AAF688E7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0CBD2-A840-E43E-DDE0-D92F0446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1B4B8-891C-989C-BB39-612DB06D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0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CB4133-DC62-A470-8318-9B67D11C0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5BA91-835D-667D-659B-1335B49EC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79EE3-7987-1BDA-1EFA-B9B13D889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436D7-1415-453E-977E-15B75BD03504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FF6DD-ACE8-4297-676F-F665FC1E3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70958-10BB-491E-F9CE-596E3B322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9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microsoft.com/office/2007/relationships/hdphoto" Target="../media/hdphoto3.wdp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64.png"/><Relationship Id="rId5" Type="http://schemas.openxmlformats.org/officeDocument/2006/relationships/image" Target="../media/image29.png"/><Relationship Id="rId10" Type="http://schemas.openxmlformats.org/officeDocument/2006/relationships/image" Target="../media/image63.png"/><Relationship Id="rId4" Type="http://schemas.openxmlformats.org/officeDocument/2006/relationships/image" Target="../media/image28.png"/><Relationship Id="rId9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jpeg"/><Relationship Id="rId10" Type="http://schemas.microsoft.com/office/2007/relationships/hdphoto" Target="../media/hdphoto2.wdp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microsoft.com/office/2007/relationships/hdphoto" Target="../media/hdphoto3.wdp"/><Relationship Id="rId12" Type="http://schemas.openxmlformats.org/officeDocument/2006/relationships/hyperlink" Target="https://music.bugs.co.kr/yea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hyperlink" Target="https://www.genie.co.kr/chart/musicHistory" TargetMode="External"/><Relationship Id="rId5" Type="http://schemas.openxmlformats.org/officeDocument/2006/relationships/image" Target="../media/image15.jpeg"/><Relationship Id="rId10" Type="http://schemas.openxmlformats.org/officeDocument/2006/relationships/hyperlink" Target="https://www.melon.com/chart/age/index.htm" TargetMode="External"/><Relationship Id="rId4" Type="http://schemas.openxmlformats.org/officeDocument/2006/relationships/image" Target="../media/image14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microsoft.com/office/2007/relationships/hdphoto" Target="../media/hdphoto3.wdp"/><Relationship Id="rId12" Type="http://schemas.openxmlformats.org/officeDocument/2006/relationships/hyperlink" Target="https://music.bugs.co.kr/yea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hyperlink" Target="https://www.genie.co.kr/chart/musicHistory" TargetMode="External"/><Relationship Id="rId5" Type="http://schemas.openxmlformats.org/officeDocument/2006/relationships/image" Target="../media/image15.jpeg"/><Relationship Id="rId10" Type="http://schemas.openxmlformats.org/officeDocument/2006/relationships/hyperlink" Target="https://www.melon.com/chart/age/index.htm" TargetMode="External"/><Relationship Id="rId4" Type="http://schemas.openxmlformats.org/officeDocument/2006/relationships/image" Target="../media/image14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CED6F95-AE15-F818-3550-F8C7466CF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3492B4-D976-BC89-EC53-95C4C378FB13}"/>
              </a:ext>
            </a:extLst>
          </p:cNvPr>
          <p:cNvSpPr/>
          <p:nvPr/>
        </p:nvSpPr>
        <p:spPr>
          <a:xfrm>
            <a:off x="1" y="1124146"/>
            <a:ext cx="12191999" cy="23048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9501E-19D5-354F-49F3-768E48EE3EC0}"/>
              </a:ext>
            </a:extLst>
          </p:cNvPr>
          <p:cNvSpPr txBox="1"/>
          <p:nvPr/>
        </p:nvSpPr>
        <p:spPr>
          <a:xfrm>
            <a:off x="748419" y="1978140"/>
            <a:ext cx="10695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가사 기반 카테고리별 노래 자동 분류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2C2F8-FDEC-C984-050E-3CE16F23438B}"/>
              </a:ext>
            </a:extLst>
          </p:cNvPr>
          <p:cNvSpPr txBox="1"/>
          <p:nvPr/>
        </p:nvSpPr>
        <p:spPr>
          <a:xfrm>
            <a:off x="4319587" y="4024776"/>
            <a:ext cx="3552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성능이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</a:t>
            </a:r>
            <a:r>
              <a:rPr lang="ko-KR" altLang="en-US" sz="2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개쩔조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= {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조장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 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전민정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조원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1’ 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김성모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조원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2’ 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 err="1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이성연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조원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3’ 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이현중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69694-FC1A-6AB5-0488-F9F8F358682B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70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D65C2-D39D-5C69-2A00-9E639221A8CA}"/>
                </a:ext>
              </a:extLst>
            </p:cNvPr>
            <p:cNvSpPr txBox="1"/>
            <p:nvPr/>
          </p:nvSpPr>
          <p:spPr>
            <a:xfrm>
              <a:off x="4038993" y="532655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설명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29191B-B55E-6FE9-0AC8-95142DBB1F26}"/>
                </a:ext>
              </a:extLst>
            </p:cNvPr>
            <p:cNvSpPr txBox="1"/>
            <p:nvPr/>
          </p:nvSpPr>
          <p:spPr>
            <a:xfrm>
              <a:off x="3839423" y="721723"/>
              <a:ext cx="1499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피처 및 타겟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4515020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788D97A-2E8B-A79B-2EF2-42B76D23E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" t="-227" r="44563" b="227"/>
          <a:stretch/>
        </p:blipFill>
        <p:spPr>
          <a:xfrm>
            <a:off x="1490478" y="1210039"/>
            <a:ext cx="4882803" cy="4555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E72D0D3-B4F2-C025-A697-88D1D2DBB732}"/>
              </a:ext>
            </a:extLst>
          </p:cNvPr>
          <p:cNvGrpSpPr/>
          <p:nvPr/>
        </p:nvGrpSpPr>
        <p:grpSpPr>
          <a:xfrm>
            <a:off x="5667691" y="1174506"/>
            <a:ext cx="5033832" cy="3133089"/>
            <a:chOff x="5839140" y="748266"/>
            <a:chExt cx="5695341" cy="3408954"/>
          </a:xfrm>
        </p:grpSpPr>
        <p:pic>
          <p:nvPicPr>
            <p:cNvPr id="4" name="Picture 10" descr="화살표 PNG 이미지 HD | PNG Play">
              <a:extLst>
                <a:ext uri="{FF2B5EF4-FFF2-40B4-BE49-F238E27FC236}">
                  <a16:creationId xmlns:a16="http://schemas.microsoft.com/office/drawing/2014/main" id="{78FED90F-5F59-82EA-9AA4-1A71D448F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572219" flipV="1">
              <a:off x="5839140" y="748266"/>
              <a:ext cx="2315162" cy="206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2FBBB7B-CC81-8FD1-6B24-1827420AEE93}"/>
                </a:ext>
              </a:extLst>
            </p:cNvPr>
            <p:cNvGrpSpPr/>
            <p:nvPr/>
          </p:nvGrpSpPr>
          <p:grpSpPr>
            <a:xfrm>
              <a:off x="7499673" y="2218141"/>
              <a:ext cx="4034808" cy="1939079"/>
              <a:chOff x="7499673" y="2218141"/>
              <a:chExt cx="4034808" cy="1939079"/>
            </a:xfrm>
          </p:grpSpPr>
          <p:pic>
            <p:nvPicPr>
              <p:cNvPr id="13314" name="Picture 2" descr="커피 맥주 '처세술' 제작기(1/4)">
                <a:extLst>
                  <a:ext uri="{FF2B5EF4-FFF2-40B4-BE49-F238E27FC236}">
                    <a16:creationId xmlns:a16="http://schemas.microsoft.com/office/drawing/2014/main" id="{BE493D9B-4AEB-F37A-377C-D61A6FFF0B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377"/>
              <a:stretch/>
            </p:blipFill>
            <p:spPr bwMode="auto">
              <a:xfrm>
                <a:off x="7499673" y="2218141"/>
                <a:ext cx="4034808" cy="19390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6F564B-7A1A-1868-8751-D652ED0341FF}"/>
                  </a:ext>
                </a:extLst>
              </p:cNvPr>
              <p:cNvSpPr txBox="1"/>
              <p:nvPr/>
            </p:nvSpPr>
            <p:spPr>
              <a:xfrm>
                <a:off x="7906102" y="2369996"/>
                <a:ext cx="762977" cy="5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사랑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EF264D-0F7A-681E-EC3D-714557B3554C}"/>
                  </a:ext>
                </a:extLst>
              </p:cNvPr>
              <p:cNvSpPr txBox="1"/>
              <p:nvPr/>
            </p:nvSpPr>
            <p:spPr>
              <a:xfrm>
                <a:off x="9149110" y="2369996"/>
                <a:ext cx="762977" cy="5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후회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503FB3-99F8-3B81-0F59-751562E23856}"/>
                  </a:ext>
                </a:extLst>
              </p:cNvPr>
              <p:cNvSpPr txBox="1"/>
              <p:nvPr/>
            </p:nvSpPr>
            <p:spPr>
              <a:xfrm>
                <a:off x="10392120" y="2369996"/>
                <a:ext cx="762977" cy="5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희망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337483-735C-6F53-EA48-8BB216ACD9FD}"/>
                  </a:ext>
                </a:extLst>
              </p:cNvPr>
              <p:cNvSpPr txBox="1"/>
              <p:nvPr/>
            </p:nvSpPr>
            <p:spPr>
              <a:xfrm>
                <a:off x="7924956" y="2963256"/>
                <a:ext cx="762977" cy="5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돈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884C65-D2DC-0F69-25B5-A9DFFE4B4422}"/>
                  </a:ext>
                </a:extLst>
              </p:cNvPr>
              <p:cNvSpPr txBox="1"/>
              <p:nvPr/>
            </p:nvSpPr>
            <p:spPr>
              <a:xfrm>
                <a:off x="9149110" y="2963256"/>
                <a:ext cx="762977" cy="5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우정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4D8304-2F8E-9531-3359-FDC8027789A5}"/>
                  </a:ext>
                </a:extLst>
              </p:cNvPr>
              <p:cNvSpPr txBox="1"/>
              <p:nvPr/>
            </p:nvSpPr>
            <p:spPr>
              <a:xfrm>
                <a:off x="10272758" y="2955238"/>
                <a:ext cx="1001699" cy="5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자신감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47BD5D-1F37-7F1C-E0B2-71C2A7DC01BA}"/>
                  </a:ext>
                </a:extLst>
              </p:cNvPr>
              <p:cNvSpPr txBox="1"/>
              <p:nvPr/>
            </p:nvSpPr>
            <p:spPr>
              <a:xfrm>
                <a:off x="7906102" y="3556515"/>
                <a:ext cx="762977" cy="5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효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DCA70A-06D4-2309-3F9B-A286CBD6D96B}"/>
                  </a:ext>
                </a:extLst>
              </p:cNvPr>
              <p:cNvSpPr txBox="1"/>
              <p:nvPr/>
            </p:nvSpPr>
            <p:spPr>
              <a:xfrm>
                <a:off x="9149110" y="3556515"/>
                <a:ext cx="762977" cy="5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욕설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1A3CC1-939C-3242-B232-F2204E0EF254}"/>
                  </a:ext>
                </a:extLst>
              </p:cNvPr>
              <p:cNvSpPr txBox="1"/>
              <p:nvPr/>
            </p:nvSpPr>
            <p:spPr>
              <a:xfrm>
                <a:off x="10392120" y="3556515"/>
                <a:ext cx="762977" cy="5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자연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816EE57-75BA-555E-0C25-576DC8241BC8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F4CD4-7967-BBF2-50AE-DF5A8501A59B}"/>
              </a:ext>
            </a:extLst>
          </p:cNvPr>
          <p:cNvSpPr txBox="1"/>
          <p:nvPr/>
        </p:nvSpPr>
        <p:spPr>
          <a:xfrm>
            <a:off x="1318352" y="5845229"/>
            <a:ext cx="9555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가사를 분석하여 최초의 라벨 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8</a:t>
            </a:r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 생성</a:t>
            </a:r>
            <a:endParaRPr lang="en-US" altLang="ko-KR" sz="2800" b="0" i="0" u="none" strike="noStrike" dirty="0">
              <a:solidFill>
                <a:srgbClr val="1D1C1D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7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81840" y="721723"/>
              <a:ext cx="9669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수집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A2AE3FB-8CE2-A966-F72E-7A409AE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37" y="1154197"/>
            <a:ext cx="4247485" cy="4549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B6E190-0901-E302-B794-693CBE5DF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85" y="1154197"/>
            <a:ext cx="4264978" cy="4549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661307-5534-F9C0-DD9E-A0DF71C2A9FF}"/>
              </a:ext>
            </a:extLst>
          </p:cNvPr>
          <p:cNvGrpSpPr/>
          <p:nvPr/>
        </p:nvGrpSpPr>
        <p:grpSpPr>
          <a:xfrm>
            <a:off x="621384" y="2160666"/>
            <a:ext cx="10993491" cy="688538"/>
            <a:chOff x="621384" y="2160666"/>
            <a:chExt cx="10993491" cy="68853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D74E490-6695-BBE4-6FF9-7C961F217013}"/>
                </a:ext>
              </a:extLst>
            </p:cNvPr>
            <p:cNvGrpSpPr/>
            <p:nvPr/>
          </p:nvGrpSpPr>
          <p:grpSpPr>
            <a:xfrm>
              <a:off x="621384" y="2160666"/>
              <a:ext cx="5331010" cy="688538"/>
              <a:chOff x="621384" y="2160666"/>
              <a:chExt cx="5331010" cy="68853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E5980B-31C6-71C2-51A5-765990A814E1}"/>
                  </a:ext>
                </a:extLst>
              </p:cNvPr>
              <p:cNvGrpSpPr/>
              <p:nvPr/>
            </p:nvGrpSpPr>
            <p:grpSpPr>
              <a:xfrm>
                <a:off x="621384" y="2160666"/>
                <a:ext cx="5331010" cy="688538"/>
                <a:chOff x="621384" y="2160666"/>
                <a:chExt cx="5331010" cy="688538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FC4D9CF4-968C-2BFF-D3AC-0732CF68B9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1384" y="2336596"/>
                  <a:ext cx="5227387" cy="336680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3D71631A-AEE7-604F-CCEF-DC9F23F9B7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90117" t="-1" b="130"/>
                <a:stretch/>
              </p:blipFill>
              <p:spPr>
                <a:xfrm>
                  <a:off x="4894432" y="2160666"/>
                  <a:ext cx="1057962" cy="688538"/>
                </a:xfrm>
                <a:prstGeom prst="rect">
                  <a:avLst/>
                </a:prstGeom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C61DDC6-64F4-646D-6F8B-68DD53325369}"/>
                  </a:ext>
                </a:extLst>
              </p:cNvPr>
              <p:cNvSpPr/>
              <p:nvPr/>
            </p:nvSpPr>
            <p:spPr>
              <a:xfrm flipV="1">
                <a:off x="5504102" y="2346023"/>
                <a:ext cx="162000" cy="306000"/>
              </a:xfrm>
              <a:prstGeom prst="rect">
                <a:avLst/>
              </a:prstGeom>
              <a:solidFill>
                <a:srgbClr val="FF0000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FC733A4-6F6E-DD5A-F0B9-C59D61909B8F}"/>
                </a:ext>
              </a:extLst>
            </p:cNvPr>
            <p:cNvGrpSpPr/>
            <p:nvPr/>
          </p:nvGrpSpPr>
          <p:grpSpPr>
            <a:xfrm>
              <a:off x="6343231" y="2160666"/>
              <a:ext cx="5271644" cy="688538"/>
              <a:chOff x="6343231" y="2160666"/>
              <a:chExt cx="5271644" cy="68853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912379-D872-9DA8-3D7F-BBACF379160C}"/>
                  </a:ext>
                </a:extLst>
              </p:cNvPr>
              <p:cNvGrpSpPr/>
              <p:nvPr/>
            </p:nvGrpSpPr>
            <p:grpSpPr>
              <a:xfrm>
                <a:off x="6343231" y="2160666"/>
                <a:ext cx="5271644" cy="688538"/>
                <a:chOff x="6343231" y="2160666"/>
                <a:chExt cx="5271644" cy="688538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3884C75-4AE6-6093-B27C-DBC95E7B4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43231" y="2346367"/>
                  <a:ext cx="5264459" cy="31713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1463B47F-6EC1-6741-B7DA-4D88F3E92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1334"/>
                <a:stretch/>
              </p:blipFill>
              <p:spPr>
                <a:xfrm>
                  <a:off x="10624391" y="2160666"/>
                  <a:ext cx="990484" cy="688538"/>
                </a:xfrm>
                <a:prstGeom prst="rect">
                  <a:avLst/>
                </a:prstGeom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</p:pic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B63AA91-DFE8-6779-F109-FF7F205A1C1A}"/>
                  </a:ext>
                </a:extLst>
              </p:cNvPr>
              <p:cNvSpPr/>
              <p:nvPr/>
            </p:nvSpPr>
            <p:spPr>
              <a:xfrm flipV="1">
                <a:off x="11285606" y="2346023"/>
                <a:ext cx="162000" cy="306000"/>
              </a:xfrm>
              <a:prstGeom prst="rect">
                <a:avLst/>
              </a:prstGeom>
              <a:solidFill>
                <a:srgbClr val="FF0000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2B0A90-AA36-5473-5BC4-7CCCE67AE726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AD3F5-9884-795F-970A-72EC8AA061FF}"/>
              </a:ext>
            </a:extLst>
          </p:cNvPr>
          <p:cNvSpPr txBox="1"/>
          <p:nvPr/>
        </p:nvSpPr>
        <p:spPr>
          <a:xfrm>
            <a:off x="1318352" y="5845229"/>
            <a:ext cx="9555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연도별 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top100 </a:t>
            </a:r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노래에서 가사 </a:t>
            </a:r>
            <a:r>
              <a:rPr lang="ko-KR" altLang="en-US" sz="2800" b="0" i="0" u="none" strike="noStrike" dirty="0" err="1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크롤링</a:t>
            </a:r>
            <a:endParaRPr lang="en-US" altLang="ko-KR" sz="2800" b="0" i="0" u="none" strike="noStrike" dirty="0">
              <a:solidFill>
                <a:srgbClr val="1D1C1D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8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251756" y="721723"/>
              <a:ext cx="6270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라벨링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9F8F44B6-BFEF-39FC-22E6-CBB888451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40" b="26602"/>
          <a:stretch/>
        </p:blipFill>
        <p:spPr>
          <a:xfrm>
            <a:off x="2050164" y="1134440"/>
            <a:ext cx="8091673" cy="5296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216CFD06-6243-BBAD-F359-08F1E9CB9F42}"/>
              </a:ext>
            </a:extLst>
          </p:cNvPr>
          <p:cNvGrpSpPr/>
          <p:nvPr/>
        </p:nvGrpSpPr>
        <p:grpSpPr>
          <a:xfrm>
            <a:off x="7584500" y="1800658"/>
            <a:ext cx="707961" cy="4692972"/>
            <a:chOff x="7584500" y="1800658"/>
            <a:chExt cx="707961" cy="469297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FDA356-8BD1-6C20-DC74-8AFB2EADB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4500" y="1800658"/>
              <a:ext cx="707961" cy="33657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ADE31D-EFFE-3E97-6623-DF06A49D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4500" y="2724639"/>
              <a:ext cx="707961" cy="33657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D136B02-85FD-8A96-5684-62661984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7401" y="3654424"/>
              <a:ext cx="702158" cy="3365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A5E7ED3-9AA5-3D99-7DDF-E21AF7E0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0302" y="3344495"/>
              <a:ext cx="696356" cy="3365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48B41FB-E855-72E3-8483-69BD619F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84500" y="4905743"/>
              <a:ext cx="707960" cy="33076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6D71581-77B3-98B8-9C4C-EACC82B8A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84500" y="2110586"/>
              <a:ext cx="707960" cy="330768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233832E-D5BB-3C28-DA89-8F645FAEC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4500" y="2414711"/>
              <a:ext cx="707961" cy="33657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C7464C-DA3F-6929-6081-37DFFEB1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4500" y="3034567"/>
              <a:ext cx="707961" cy="33657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3857BEF-DBEE-291A-9FD9-F32DC2FE8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4500" y="3964353"/>
              <a:ext cx="707961" cy="33657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AF095D9-97E7-3902-D61F-E84C9406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90303" y="4274281"/>
              <a:ext cx="696355" cy="33076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7425017-C302-DB68-1E46-A2676DD8A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93204" y="4578406"/>
              <a:ext cx="690552" cy="35398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6B38346-BC05-285B-990B-7D78139A4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93204" y="5209868"/>
              <a:ext cx="690552" cy="35398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452A7B9-33FC-E74E-5E5C-303D9864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4500" y="5847133"/>
              <a:ext cx="707961" cy="33657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9A18A17-721D-5F9D-410B-A318205D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4500" y="5537205"/>
              <a:ext cx="707961" cy="336571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AB3757F-FFBD-882E-466C-161F5380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4500" y="6157059"/>
              <a:ext cx="707961" cy="336571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4AF752-2C7C-8C97-8B02-B1027174B42D}"/>
              </a:ext>
            </a:extLst>
          </p:cNvPr>
          <p:cNvGrpSpPr/>
          <p:nvPr/>
        </p:nvGrpSpPr>
        <p:grpSpPr>
          <a:xfrm>
            <a:off x="8297555" y="2404710"/>
            <a:ext cx="699257" cy="4087460"/>
            <a:chOff x="8297555" y="2404710"/>
            <a:chExt cx="699257" cy="408746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155424-F135-B654-87DD-F02EC12F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03358" y="2404710"/>
              <a:ext cx="690552" cy="35398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9E4F7B8-A201-A31E-8F65-51C572DEA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0457" y="2730500"/>
              <a:ext cx="696355" cy="33076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574E4E-2DD7-7047-090B-5607E3B2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97555" y="3352877"/>
              <a:ext cx="696355" cy="33076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B3903B6-DE71-C2F5-3E76-A433B2D47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97555" y="6155598"/>
              <a:ext cx="696356" cy="33657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56F5BA-29F8-1220-D4CB-3C672F70C9FF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872DA4-9015-4895-633C-9EC3A260FECC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1BB21E-1A9B-9776-8F4F-DD38FA49C6D5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ECCC93-0076-841A-B6E0-2A60F28F06FB}"/>
                </a:ext>
              </a:extLst>
            </p:cNvPr>
            <p:cNvSpPr txBox="1"/>
            <p:nvPr/>
          </p:nvSpPr>
          <p:spPr>
            <a:xfrm>
              <a:off x="1318352" y="5845229"/>
              <a:ext cx="95552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가사를 분석하여 최초의 라벨 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8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개 생성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77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251756" y="721723"/>
              <a:ext cx="6270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라벨링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0828A-A133-F520-8181-AFF0AEE9B47B}"/>
              </a:ext>
            </a:extLst>
          </p:cNvPr>
          <p:cNvGrpSpPr/>
          <p:nvPr/>
        </p:nvGrpSpPr>
        <p:grpSpPr>
          <a:xfrm>
            <a:off x="995167" y="1817716"/>
            <a:ext cx="4667507" cy="3432841"/>
            <a:chOff x="2050164" y="1134440"/>
            <a:chExt cx="8091673" cy="535919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F8F44B6-BFEF-39FC-22E6-CBB888451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540" b="26602"/>
            <a:stretch/>
          </p:blipFill>
          <p:spPr>
            <a:xfrm>
              <a:off x="2050164" y="1134440"/>
              <a:ext cx="8091673" cy="52964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16CFD06-6243-BBAD-F359-08F1E9CB9F42}"/>
                </a:ext>
              </a:extLst>
            </p:cNvPr>
            <p:cNvGrpSpPr/>
            <p:nvPr/>
          </p:nvGrpSpPr>
          <p:grpSpPr>
            <a:xfrm>
              <a:off x="7584500" y="1800658"/>
              <a:ext cx="707961" cy="4692972"/>
              <a:chOff x="7584500" y="1800658"/>
              <a:chExt cx="707961" cy="469297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EFDA356-8BD1-6C20-DC74-8AFB2EADB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500" y="1800658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8ADE31D-EFFE-3E97-6623-DF06A49DC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4500" y="2724639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D136B02-85FD-8A96-5684-62661984D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7401" y="3654424"/>
                <a:ext cx="702158" cy="336572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A5E7ED3-9AA5-3D99-7DDF-E21AF7E08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90302" y="3344495"/>
                <a:ext cx="696356" cy="336572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148B41FB-E855-72E3-8483-69BD619FF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4500" y="4905743"/>
                <a:ext cx="707960" cy="330768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6D71581-77B3-98B8-9C4C-EACC82B8A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4500" y="2110586"/>
                <a:ext cx="707960" cy="330768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233832E-D5BB-3C28-DA89-8F645FAEC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500" y="2414711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8C7464C-DA3F-6929-6081-37DFFEB10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500" y="3034567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13857BEF-DBEE-291A-9FD9-F32DC2FE8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500" y="3964353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FAF095D9-97E7-3902-D61F-E84C9406E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0303" y="4274281"/>
                <a:ext cx="696355" cy="330768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47425017-C302-DB68-1E46-A2676DD8A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3204" y="4578406"/>
                <a:ext cx="690552" cy="353980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6B38346-BC05-285B-990B-7D78139A4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3204" y="5209868"/>
                <a:ext cx="690552" cy="35398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C452A7B9-33FC-E74E-5E5C-303D9864D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500" y="5847133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9A18A17-721D-5F9D-410B-A318205DA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500" y="5537205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AB3757F-FFBD-882E-466C-161F53800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500" y="6157059"/>
                <a:ext cx="707961" cy="336571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E4AF752-2C7C-8C97-8B02-B1027174B42D}"/>
                </a:ext>
              </a:extLst>
            </p:cNvPr>
            <p:cNvGrpSpPr/>
            <p:nvPr/>
          </p:nvGrpSpPr>
          <p:grpSpPr>
            <a:xfrm>
              <a:off x="8297555" y="2404710"/>
              <a:ext cx="699257" cy="4087460"/>
              <a:chOff x="8297555" y="2404710"/>
              <a:chExt cx="699257" cy="408746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D155424-F135-B654-87DD-F02EC12FB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03358" y="2404710"/>
                <a:ext cx="690552" cy="35398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9E4F7B8-A201-A31E-8F65-51C572DEA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0457" y="2730500"/>
                <a:ext cx="696355" cy="330768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7574E4E-2DD7-7047-090B-5607E3B27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97555" y="3352877"/>
                <a:ext cx="696355" cy="330768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9B3903B6-DE71-C2F5-3E76-A433B2D47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7555" y="6155598"/>
                <a:ext cx="696356" cy="336572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CA559B-E41E-3521-4A6D-5194DB23E5F3}"/>
              </a:ext>
            </a:extLst>
          </p:cNvPr>
          <p:cNvGrpSpPr/>
          <p:nvPr/>
        </p:nvGrpSpPr>
        <p:grpSpPr>
          <a:xfrm>
            <a:off x="4748782" y="952009"/>
            <a:ext cx="6414285" cy="4258365"/>
            <a:chOff x="4748782" y="952009"/>
            <a:chExt cx="6414285" cy="42583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6741F8-3DC2-46B5-8115-0CA90888F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33049" y="1829493"/>
              <a:ext cx="5330018" cy="33808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10" descr="화살표 PNG 이미지 HD | PNG Play">
              <a:extLst>
                <a:ext uri="{FF2B5EF4-FFF2-40B4-BE49-F238E27FC236}">
                  <a16:creationId xmlns:a16="http://schemas.microsoft.com/office/drawing/2014/main" id="{18F40182-0A5F-C326-FE28-348849492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572219" flipV="1">
              <a:off x="4748782" y="952009"/>
              <a:ext cx="2315162" cy="206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06EA073-1835-1AB5-DFC5-14F21D58F7A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7195" t="3078" r="-578" b="2337"/>
          <a:stretch/>
        </p:blipFill>
        <p:spPr>
          <a:xfrm>
            <a:off x="6655656" y="1735246"/>
            <a:ext cx="4677786" cy="382448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8221D-14B0-DED3-94CA-F4AE4F0591B9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9043B-6BD4-DAAD-D5EA-357047E7262D}"/>
              </a:ext>
            </a:extLst>
          </p:cNvPr>
          <p:cNvSpPr txBox="1"/>
          <p:nvPr/>
        </p:nvSpPr>
        <p:spPr>
          <a:xfrm>
            <a:off x="1318352" y="5845229"/>
            <a:ext cx="9555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라벨에 해당하는 열 생성 후 </a:t>
            </a:r>
            <a:r>
              <a:rPr lang="ko-KR" altLang="en-US" sz="2800" b="0" i="0" u="none" strike="noStrike" dirty="0" err="1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원핫인코딩</a:t>
            </a:r>
            <a:r>
              <a:rPr lang="ko-KR" altLang="en-US" sz="2800" b="0" i="0" u="none" strike="noStrike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방식으로 변환</a:t>
            </a:r>
            <a:endParaRPr lang="en-US" altLang="ko-KR" sz="2800" b="0" i="0" u="none" strike="noStrike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3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08101" y="721723"/>
              <a:ext cx="1114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전처리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653051-9074-B2D0-713C-A398B2D33A28}"/>
              </a:ext>
            </a:extLst>
          </p:cNvPr>
          <p:cNvGrpSpPr/>
          <p:nvPr/>
        </p:nvGrpSpPr>
        <p:grpSpPr>
          <a:xfrm>
            <a:off x="3784972" y="3378641"/>
            <a:ext cx="169682" cy="310120"/>
            <a:chOff x="4062948" y="2620411"/>
            <a:chExt cx="169682" cy="31012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DD9A610-1106-3B04-4B6F-BA4CA644011F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77452B8-E5C0-FE9C-D8BC-C5E070146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7F420C-1D7B-3804-40B0-C02A2C92B60A}"/>
              </a:ext>
            </a:extLst>
          </p:cNvPr>
          <p:cNvGrpSpPr/>
          <p:nvPr/>
        </p:nvGrpSpPr>
        <p:grpSpPr>
          <a:xfrm>
            <a:off x="7754859" y="3393263"/>
            <a:ext cx="169682" cy="310120"/>
            <a:chOff x="4062948" y="2620411"/>
            <a:chExt cx="169682" cy="31012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B6DD2F5-B074-A6EC-64FA-F952B9FDD9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C3696D-69C9-50EC-0D94-64AA3E0AA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4D0FDE3C-8637-9302-E96A-ED7ADF31E0E0}"/>
              </a:ext>
            </a:extLst>
          </p:cNvPr>
          <p:cNvSpPr/>
          <p:nvPr/>
        </p:nvSpPr>
        <p:spPr>
          <a:xfrm>
            <a:off x="516238" y="2187662"/>
            <a:ext cx="2777882" cy="27778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hlinkClick r:id="rId4" action="ppaction://hlinksldjump"/>
            <a:extLst>
              <a:ext uri="{FF2B5EF4-FFF2-40B4-BE49-F238E27FC236}">
                <a16:creationId xmlns:a16="http://schemas.microsoft.com/office/drawing/2014/main" id="{71D1C826-6946-7315-387C-207B00E76E0F}"/>
              </a:ext>
            </a:extLst>
          </p:cNvPr>
          <p:cNvSpPr/>
          <p:nvPr/>
        </p:nvSpPr>
        <p:spPr>
          <a:xfrm>
            <a:off x="4427189" y="2187662"/>
            <a:ext cx="2777882" cy="27778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191E6-6531-1ADE-1BA2-A169A4920C10}"/>
              </a:ext>
            </a:extLst>
          </p:cNvPr>
          <p:cNvSpPr txBox="1"/>
          <p:nvPr/>
        </p:nvSpPr>
        <p:spPr>
          <a:xfrm>
            <a:off x="991744" y="4965544"/>
            <a:ext cx="18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ED461-69CC-52F8-E269-17D2D7A6374B}"/>
              </a:ext>
            </a:extLst>
          </p:cNvPr>
          <p:cNvSpPr txBox="1"/>
          <p:nvPr/>
        </p:nvSpPr>
        <p:spPr>
          <a:xfrm>
            <a:off x="5203816" y="4965544"/>
            <a:ext cx="126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02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F3181F-7BEF-7321-2073-C866E97002BA}"/>
              </a:ext>
            </a:extLst>
          </p:cNvPr>
          <p:cNvGrpSpPr/>
          <p:nvPr/>
        </p:nvGrpSpPr>
        <p:grpSpPr>
          <a:xfrm>
            <a:off x="11619850" y="3364019"/>
            <a:ext cx="169682" cy="310120"/>
            <a:chOff x="4062948" y="2620411"/>
            <a:chExt cx="169682" cy="31012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DC2D50E-052E-9EDA-BE16-8C0AA80AC7A1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2FF21F5-96CD-6C29-0CA7-06369C0F5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2F1D34-FD74-A89F-24E0-FD08C6AEC966}"/>
              </a:ext>
            </a:extLst>
          </p:cNvPr>
          <p:cNvSpPr txBox="1"/>
          <p:nvPr/>
        </p:nvSpPr>
        <p:spPr>
          <a:xfrm>
            <a:off x="991744" y="5357599"/>
            <a:ext cx="1826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크롤링하여 얻은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방대한 데이터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B16D12-D525-3ED2-B868-F40A394FF9CF}"/>
              </a:ext>
            </a:extLst>
          </p:cNvPr>
          <p:cNvSpPr txBox="1"/>
          <p:nvPr/>
        </p:nvSpPr>
        <p:spPr>
          <a:xfrm>
            <a:off x="4921012" y="5357599"/>
            <a:ext cx="1826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정리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정규표현식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이용한 토큰화</a:t>
            </a: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609A23-6ADF-4A6E-1390-CC651660AE1D}"/>
              </a:ext>
            </a:extLst>
          </p:cNvPr>
          <p:cNvGrpSpPr/>
          <p:nvPr/>
        </p:nvGrpSpPr>
        <p:grpSpPr>
          <a:xfrm>
            <a:off x="8318752" y="2187662"/>
            <a:ext cx="2777882" cy="4093267"/>
            <a:chOff x="2742425" y="2187662"/>
            <a:chExt cx="2777882" cy="409326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09FC4C-0B97-7D80-3FE9-95E6D1D6E01A}"/>
                </a:ext>
              </a:extLst>
            </p:cNvPr>
            <p:cNvSpPr/>
            <p:nvPr/>
          </p:nvSpPr>
          <p:spPr>
            <a:xfrm>
              <a:off x="2742425" y="2187662"/>
              <a:ext cx="2777882" cy="2777882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040DA5-70F3-3653-DF62-3E9F2A216150}"/>
                </a:ext>
              </a:extLst>
            </p:cNvPr>
            <p:cNvSpPr txBox="1"/>
            <p:nvPr/>
          </p:nvSpPr>
          <p:spPr>
            <a:xfrm>
              <a:off x="3500735" y="4965544"/>
              <a:ext cx="1261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03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7DFBC-8EB1-4E2E-F9AA-8A476B998B40}"/>
                </a:ext>
              </a:extLst>
            </p:cNvPr>
            <p:cNvSpPr txBox="1"/>
            <p:nvPr/>
          </p:nvSpPr>
          <p:spPr>
            <a:xfrm>
              <a:off x="2863937" y="5357599"/>
              <a:ext cx="253485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DF 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상위 </a:t>
              </a:r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2% </a:t>
              </a:r>
            </a:p>
            <a:p>
              <a:pPr algn="ctr"/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단어 검토</a:t>
              </a:r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품사 제거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&gt; </a:t>
              </a:r>
              <a:r>
                <a:rPr lang="ko-KR" altLang="en-US" dirty="0" err="1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불용어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사전 완성 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21F3B0F-6542-ACE3-65CE-AB08D26FC299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0112-A5FC-3849-3975-C0B2A7D0CEB4}"/>
              </a:ext>
            </a:extLst>
          </p:cNvPr>
          <p:cNvSpPr txBox="1"/>
          <p:nvPr/>
        </p:nvSpPr>
        <p:spPr>
          <a:xfrm>
            <a:off x="767508" y="1044131"/>
            <a:ext cx="10656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2800" b="0" i="0" u="none" strike="noStrike" dirty="0" err="1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과정 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</a:t>
            </a:r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72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51D088-82B1-64BD-FA5C-2DCE951C382A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99B02F-7FD1-CBE6-BB39-818DEA40FF08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6B03931-B6DE-3B34-9ED2-F306B1963D20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CF9B22-39CB-3301-275A-A9496D781FC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3D4EDC-69F8-278A-78CD-FA7BD6B78F78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A48316-958A-D0DA-0E47-EE69D2743B7E}"/>
              </a:ext>
            </a:extLst>
          </p:cNvPr>
          <p:cNvSpPr/>
          <p:nvPr/>
        </p:nvSpPr>
        <p:spPr>
          <a:xfrm>
            <a:off x="7503562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08FE5-6851-0A50-34BD-40FD1678DBE0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44AFA-A285-8293-7876-1E25D11A4EC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60FD-E96F-7007-5853-BFC25064AE10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8C9D2-19FC-A742-DE24-3B4AC9076702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FD0B3-FB5C-B1D1-9846-263F0AEFE475}"/>
              </a:ext>
            </a:extLst>
          </p:cNvPr>
          <p:cNvSpPr txBox="1"/>
          <p:nvPr/>
        </p:nvSpPr>
        <p:spPr>
          <a:xfrm>
            <a:off x="7101876" y="532655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F208D-743C-5696-D641-07BEDECC0AFD}"/>
              </a:ext>
            </a:extLst>
          </p:cNvPr>
          <p:cNvSpPr txBox="1"/>
          <p:nvPr/>
        </p:nvSpPr>
        <p:spPr>
          <a:xfrm>
            <a:off x="7008101" y="721723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7F420C-1D7B-3804-40B0-C02A2C92B60A}"/>
              </a:ext>
            </a:extLst>
          </p:cNvPr>
          <p:cNvGrpSpPr/>
          <p:nvPr/>
        </p:nvGrpSpPr>
        <p:grpSpPr>
          <a:xfrm>
            <a:off x="6011159" y="3393263"/>
            <a:ext cx="169682" cy="310120"/>
            <a:chOff x="4062948" y="2620411"/>
            <a:chExt cx="169682" cy="31012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B6DD2F5-B074-A6EC-64FA-F952B9FDD9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C3696D-69C9-50EC-0D94-64AA3E0AA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466D2A-B0C2-F90E-324B-B640FC2DB96C}"/>
              </a:ext>
            </a:extLst>
          </p:cNvPr>
          <p:cNvGrpSpPr/>
          <p:nvPr/>
        </p:nvGrpSpPr>
        <p:grpSpPr>
          <a:xfrm>
            <a:off x="6378506" y="1302406"/>
            <a:ext cx="4782377" cy="4955800"/>
            <a:chOff x="6351347" y="1302406"/>
            <a:chExt cx="4782377" cy="49558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681140-C723-53F6-16C0-0005A484CB7A}"/>
                </a:ext>
              </a:extLst>
            </p:cNvPr>
            <p:cNvGrpSpPr/>
            <p:nvPr/>
          </p:nvGrpSpPr>
          <p:grpSpPr>
            <a:xfrm>
              <a:off x="7401297" y="2187662"/>
              <a:ext cx="2777882" cy="4070544"/>
              <a:chOff x="6671693" y="2187662"/>
              <a:chExt cx="2777882" cy="4070544"/>
            </a:xfrm>
            <a:solidFill>
              <a:schemeClr val="bg1"/>
            </a:solidFill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1F712C-C862-769E-EED1-3C49C18D0445}"/>
                  </a:ext>
                </a:extLst>
              </p:cNvPr>
              <p:cNvSpPr txBox="1"/>
              <p:nvPr/>
            </p:nvSpPr>
            <p:spPr>
              <a:xfrm>
                <a:off x="7430003" y="4965544"/>
                <a:ext cx="1261262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STEP 05</a:t>
                </a:r>
                <a:endPara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962196-1786-3B8E-ABB5-5B4B6A417F18}"/>
                  </a:ext>
                </a:extLst>
              </p:cNvPr>
              <p:cNvSpPr txBox="1"/>
              <p:nvPr/>
            </p:nvSpPr>
            <p:spPr>
              <a:xfrm>
                <a:off x="7147199" y="5334876"/>
                <a:ext cx="1826870" cy="92333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alpha val="70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필요한 토큰만 들어 있는</a:t>
                </a:r>
                <a:endPara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tx1">
                        <a:alpha val="70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alpha val="70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단어주머니</a:t>
                </a:r>
                <a:endPara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5DD3CAF-DE96-50D0-B6C2-8C4A501D4E80}"/>
                  </a:ext>
                </a:extLst>
              </p:cNvPr>
              <p:cNvSpPr/>
              <p:nvPr/>
            </p:nvSpPr>
            <p:spPr>
              <a:xfrm>
                <a:off x="6671693" y="2187662"/>
                <a:ext cx="2777882" cy="277788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91A5D5-6DA9-9688-FBA3-B713072675FD}"/>
                </a:ext>
              </a:extLst>
            </p:cNvPr>
            <p:cNvGrpSpPr/>
            <p:nvPr/>
          </p:nvGrpSpPr>
          <p:grpSpPr>
            <a:xfrm>
              <a:off x="7818010" y="1302406"/>
              <a:ext cx="1961687" cy="851584"/>
              <a:chOff x="7908540" y="1209958"/>
              <a:chExt cx="1961687" cy="944032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72C49BC-A9D6-5003-15F5-D55B34E1780C}"/>
                  </a:ext>
                </a:extLst>
              </p:cNvPr>
              <p:cNvSpPr/>
              <p:nvPr/>
            </p:nvSpPr>
            <p:spPr>
              <a:xfrm>
                <a:off x="8439777" y="1209958"/>
                <a:ext cx="942680" cy="78039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4039056-B928-C13B-7AD1-61A1C290A265}"/>
                  </a:ext>
                </a:extLst>
              </p:cNvPr>
              <p:cNvSpPr/>
              <p:nvPr/>
            </p:nvSpPr>
            <p:spPr>
              <a:xfrm>
                <a:off x="7908540" y="1302436"/>
                <a:ext cx="942680" cy="78039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2FC221CA-6321-29D6-8E54-CB52C2EE9296}"/>
                  </a:ext>
                </a:extLst>
              </p:cNvPr>
              <p:cNvSpPr/>
              <p:nvPr/>
            </p:nvSpPr>
            <p:spPr>
              <a:xfrm>
                <a:off x="8927547" y="1373598"/>
                <a:ext cx="942680" cy="78039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C87BAF9-0B17-8D56-6E2A-98BCB24126AB}"/>
                  </a:ext>
                </a:extLst>
              </p:cNvPr>
              <p:cNvSpPr/>
              <p:nvPr/>
            </p:nvSpPr>
            <p:spPr>
              <a:xfrm>
                <a:off x="8430350" y="1336271"/>
                <a:ext cx="942680" cy="41294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순서도: 저장 데이터 25">
              <a:extLst>
                <a:ext uri="{FF2B5EF4-FFF2-40B4-BE49-F238E27FC236}">
                  <a16:creationId xmlns:a16="http://schemas.microsoft.com/office/drawing/2014/main" id="{FAEF3594-56DE-7FD9-53BF-6EA17088A773}"/>
                </a:ext>
              </a:extLst>
            </p:cNvPr>
            <p:cNvSpPr/>
            <p:nvPr/>
          </p:nvSpPr>
          <p:spPr>
            <a:xfrm rot="5400000">
              <a:off x="8548029" y="1590077"/>
              <a:ext cx="484418" cy="881980"/>
            </a:xfrm>
            <a:prstGeom prst="flowChartOnlineStorag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토큰 - 무료 사업개 아이콘">
              <a:extLst>
                <a:ext uri="{FF2B5EF4-FFF2-40B4-BE49-F238E27FC236}">
                  <a16:creationId xmlns:a16="http://schemas.microsoft.com/office/drawing/2014/main" id="{17EB3C06-CE10-E0ED-C818-11849471A9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7" r="7399" b="10436"/>
            <a:stretch/>
          </p:blipFill>
          <p:spPr bwMode="auto">
            <a:xfrm>
              <a:off x="7482611" y="2371141"/>
              <a:ext cx="2615253" cy="261525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912F91A-C0BC-D9DA-7EE5-87BCBF5B7AE7}"/>
                </a:ext>
              </a:extLst>
            </p:cNvPr>
            <p:cNvGrpSpPr/>
            <p:nvPr/>
          </p:nvGrpSpPr>
          <p:grpSpPr>
            <a:xfrm>
              <a:off x="10052469" y="1968427"/>
              <a:ext cx="1081255" cy="703968"/>
              <a:chOff x="10142999" y="1968427"/>
              <a:chExt cx="1081255" cy="703968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7C2620BA-2C25-676C-76C4-FF41BDDFC74D}"/>
                  </a:ext>
                </a:extLst>
              </p:cNvPr>
              <p:cNvSpPr/>
              <p:nvPr/>
            </p:nvSpPr>
            <p:spPr>
              <a:xfrm>
                <a:off x="10154357" y="1968427"/>
                <a:ext cx="939378" cy="7039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46">
                <a:extLst>
                  <a:ext uri="{FF2B5EF4-FFF2-40B4-BE49-F238E27FC236}">
                    <a16:creationId xmlns:a16="http://schemas.microsoft.com/office/drawing/2014/main" id="{846D0838-BED3-D194-64BD-2808E2A0CE96}"/>
                  </a:ext>
                </a:extLst>
              </p:cNvPr>
              <p:cNvSpPr/>
              <p:nvPr/>
            </p:nvSpPr>
            <p:spPr>
              <a:xfrm rot="20867517">
                <a:off x="10142999" y="2447212"/>
                <a:ext cx="168915" cy="16604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D69455-FF8A-5084-4D45-B384932ECF10}"/>
                  </a:ext>
                </a:extLst>
              </p:cNvPr>
              <p:cNvSpPr txBox="1"/>
              <p:nvPr/>
            </p:nvSpPr>
            <p:spPr>
              <a:xfrm>
                <a:off x="10225376" y="2156240"/>
                <a:ext cx="99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완성ㅠ</a:t>
                </a:r>
                <a:endPara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19FC57C-6CB9-5EB1-7E04-2180D3AC1AB9}"/>
                </a:ext>
              </a:extLst>
            </p:cNvPr>
            <p:cNvGrpSpPr/>
            <p:nvPr/>
          </p:nvGrpSpPr>
          <p:grpSpPr>
            <a:xfrm>
              <a:off x="6351347" y="2402948"/>
              <a:ext cx="1069897" cy="703968"/>
              <a:chOff x="6545574" y="2431229"/>
              <a:chExt cx="1069897" cy="703968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C9ACF439-D221-E251-9479-5D943F92BE41}"/>
                  </a:ext>
                </a:extLst>
              </p:cNvPr>
              <p:cNvSpPr/>
              <p:nvPr/>
            </p:nvSpPr>
            <p:spPr>
              <a:xfrm>
                <a:off x="6545574" y="2431229"/>
                <a:ext cx="939378" cy="7039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48">
                <a:extLst>
                  <a:ext uri="{FF2B5EF4-FFF2-40B4-BE49-F238E27FC236}">
                    <a16:creationId xmlns:a16="http://schemas.microsoft.com/office/drawing/2014/main" id="{A150B9A3-9511-2582-6A75-D4B75424FD2D}"/>
                  </a:ext>
                </a:extLst>
              </p:cNvPr>
              <p:cNvSpPr/>
              <p:nvPr/>
            </p:nvSpPr>
            <p:spPr>
              <a:xfrm rot="614342">
                <a:off x="7350638" y="2892822"/>
                <a:ext cx="168915" cy="16604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F58808-2766-B083-0D25-5D3C3310C06C}"/>
                  </a:ext>
                </a:extLst>
              </p:cNvPr>
              <p:cNvSpPr txBox="1"/>
              <p:nvPr/>
            </p:nvSpPr>
            <p:spPr>
              <a:xfrm>
                <a:off x="6616593" y="2619042"/>
                <a:ext cx="99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짜잔</a:t>
                </a:r>
                <a:r>
                  <a:rPr lang="en-US" altLang="ko-KR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~!</a:t>
                </a:r>
                <a:endPara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3F68E0-4E22-5BD6-CE86-98C138840E19}"/>
              </a:ext>
            </a:extLst>
          </p:cNvPr>
          <p:cNvGrpSpPr/>
          <p:nvPr/>
        </p:nvGrpSpPr>
        <p:grpSpPr>
          <a:xfrm>
            <a:off x="1936874" y="2187662"/>
            <a:ext cx="2777882" cy="3793545"/>
            <a:chOff x="1821942" y="2042660"/>
            <a:chExt cx="2777882" cy="37935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A3AEBCA-BDE8-FDE1-53C7-2E93D16088C1}"/>
                </a:ext>
              </a:extLst>
            </p:cNvPr>
            <p:cNvSpPr/>
            <p:nvPr/>
          </p:nvSpPr>
          <p:spPr>
            <a:xfrm>
              <a:off x="1821942" y="2042660"/>
              <a:ext cx="2777882" cy="277788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F0384A-D7BC-E948-9566-F082E5EF0151}"/>
                </a:ext>
              </a:extLst>
            </p:cNvPr>
            <p:cNvSpPr txBox="1"/>
            <p:nvPr/>
          </p:nvSpPr>
          <p:spPr>
            <a:xfrm>
              <a:off x="2580252" y="4820542"/>
              <a:ext cx="1261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04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C5CF70-47F2-ECAE-7FE6-8A6577AF6AF7}"/>
                </a:ext>
              </a:extLst>
            </p:cNvPr>
            <p:cNvSpPr txBox="1"/>
            <p:nvPr/>
          </p:nvSpPr>
          <p:spPr>
            <a:xfrm>
              <a:off x="2297448" y="5189874"/>
              <a:ext cx="18268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불용어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사전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만들어 </a:t>
              </a:r>
              <a:r>
                <a:rPr lang="ko-KR" altLang="en-US" dirty="0" err="1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전처리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1FEC00-29DF-9A93-BAED-84C8B16D8BFC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CD914-11F3-68C4-80E1-9CF146E45FFF}"/>
              </a:ext>
            </a:extLst>
          </p:cNvPr>
          <p:cNvSpPr txBox="1"/>
          <p:nvPr/>
        </p:nvSpPr>
        <p:spPr>
          <a:xfrm>
            <a:off x="767508" y="1044131"/>
            <a:ext cx="10656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2800" b="0" i="0" u="none" strike="noStrike" dirty="0" err="1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과정 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</a:t>
            </a:r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551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08101" y="721723"/>
              <a:ext cx="1114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전처리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653051-9074-B2D0-713C-A398B2D33A28}"/>
              </a:ext>
            </a:extLst>
          </p:cNvPr>
          <p:cNvGrpSpPr/>
          <p:nvPr/>
        </p:nvGrpSpPr>
        <p:grpSpPr>
          <a:xfrm>
            <a:off x="3784972" y="3378641"/>
            <a:ext cx="169682" cy="310120"/>
            <a:chOff x="4062948" y="2620411"/>
            <a:chExt cx="169682" cy="31012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DD9A610-1106-3B04-4B6F-BA4CA644011F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77452B8-E5C0-FE9C-D8BC-C5E070146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7F420C-1D7B-3804-40B0-C02A2C92B60A}"/>
              </a:ext>
            </a:extLst>
          </p:cNvPr>
          <p:cNvGrpSpPr/>
          <p:nvPr/>
        </p:nvGrpSpPr>
        <p:grpSpPr>
          <a:xfrm>
            <a:off x="7754859" y="3393263"/>
            <a:ext cx="169682" cy="310120"/>
            <a:chOff x="4062948" y="2620411"/>
            <a:chExt cx="169682" cy="31012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B6DD2F5-B074-A6EC-64FA-F952B9FDD9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C3696D-69C9-50EC-0D94-64AA3E0AA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4D0FDE3C-8637-9302-E96A-ED7ADF31E0E0}"/>
              </a:ext>
            </a:extLst>
          </p:cNvPr>
          <p:cNvSpPr/>
          <p:nvPr/>
        </p:nvSpPr>
        <p:spPr>
          <a:xfrm>
            <a:off x="516238" y="2187662"/>
            <a:ext cx="2777882" cy="27778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hlinkClick r:id="rId4" action="ppaction://hlinksldjump"/>
            <a:extLst>
              <a:ext uri="{FF2B5EF4-FFF2-40B4-BE49-F238E27FC236}">
                <a16:creationId xmlns:a16="http://schemas.microsoft.com/office/drawing/2014/main" id="{71D1C826-6946-7315-387C-207B00E76E0F}"/>
              </a:ext>
            </a:extLst>
          </p:cNvPr>
          <p:cNvSpPr/>
          <p:nvPr/>
        </p:nvSpPr>
        <p:spPr>
          <a:xfrm>
            <a:off x="4427189" y="2187662"/>
            <a:ext cx="2777882" cy="27778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191E6-6531-1ADE-1BA2-A169A4920C10}"/>
              </a:ext>
            </a:extLst>
          </p:cNvPr>
          <p:cNvSpPr txBox="1"/>
          <p:nvPr/>
        </p:nvSpPr>
        <p:spPr>
          <a:xfrm>
            <a:off x="991744" y="4965544"/>
            <a:ext cx="18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ED461-69CC-52F8-E269-17D2D7A6374B}"/>
              </a:ext>
            </a:extLst>
          </p:cNvPr>
          <p:cNvSpPr txBox="1"/>
          <p:nvPr/>
        </p:nvSpPr>
        <p:spPr>
          <a:xfrm>
            <a:off x="5203816" y="4965544"/>
            <a:ext cx="126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02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F3181F-7BEF-7321-2073-C866E97002BA}"/>
              </a:ext>
            </a:extLst>
          </p:cNvPr>
          <p:cNvGrpSpPr/>
          <p:nvPr/>
        </p:nvGrpSpPr>
        <p:grpSpPr>
          <a:xfrm>
            <a:off x="11619850" y="3364019"/>
            <a:ext cx="169682" cy="310120"/>
            <a:chOff x="4062948" y="2620411"/>
            <a:chExt cx="169682" cy="31012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DC2D50E-052E-9EDA-BE16-8C0AA80AC7A1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2FF21F5-96CD-6C29-0CA7-06369C0F5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2F1D34-FD74-A89F-24E0-FD08C6AEC966}"/>
              </a:ext>
            </a:extLst>
          </p:cNvPr>
          <p:cNvSpPr txBox="1"/>
          <p:nvPr/>
        </p:nvSpPr>
        <p:spPr>
          <a:xfrm>
            <a:off x="991744" y="5357599"/>
            <a:ext cx="1826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크롤링하여 얻은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방대한 데이터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B16D12-D525-3ED2-B868-F40A394FF9CF}"/>
              </a:ext>
            </a:extLst>
          </p:cNvPr>
          <p:cNvSpPr txBox="1"/>
          <p:nvPr/>
        </p:nvSpPr>
        <p:spPr>
          <a:xfrm>
            <a:off x="4921012" y="5357599"/>
            <a:ext cx="1826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정리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정규표현식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이용한 토큰화</a:t>
            </a: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609A23-6ADF-4A6E-1390-CC651660AE1D}"/>
              </a:ext>
            </a:extLst>
          </p:cNvPr>
          <p:cNvGrpSpPr/>
          <p:nvPr/>
        </p:nvGrpSpPr>
        <p:grpSpPr>
          <a:xfrm>
            <a:off x="8318752" y="2187662"/>
            <a:ext cx="2777882" cy="4093267"/>
            <a:chOff x="2742425" y="2187662"/>
            <a:chExt cx="2777882" cy="409326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09FC4C-0B97-7D80-3FE9-95E6D1D6E01A}"/>
                </a:ext>
              </a:extLst>
            </p:cNvPr>
            <p:cNvSpPr/>
            <p:nvPr/>
          </p:nvSpPr>
          <p:spPr>
            <a:xfrm>
              <a:off x="2742425" y="2187662"/>
              <a:ext cx="2777882" cy="2777882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040DA5-70F3-3653-DF62-3E9F2A216150}"/>
                </a:ext>
              </a:extLst>
            </p:cNvPr>
            <p:cNvSpPr txBox="1"/>
            <p:nvPr/>
          </p:nvSpPr>
          <p:spPr>
            <a:xfrm>
              <a:off x="3500735" y="4965544"/>
              <a:ext cx="1261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03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7DFBC-8EB1-4E2E-F9AA-8A476B998B40}"/>
                </a:ext>
              </a:extLst>
            </p:cNvPr>
            <p:cNvSpPr txBox="1"/>
            <p:nvPr/>
          </p:nvSpPr>
          <p:spPr>
            <a:xfrm>
              <a:off x="2863937" y="5357599"/>
              <a:ext cx="253485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DF 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상위 </a:t>
              </a:r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2% </a:t>
              </a:r>
            </a:p>
            <a:p>
              <a:pPr algn="ctr"/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단어 검토</a:t>
              </a:r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품사 제거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&gt; </a:t>
              </a:r>
              <a:r>
                <a:rPr lang="ko-KR" altLang="en-US" dirty="0" err="1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불용어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사전 완성 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4D1090-0296-4038-1480-815172A48C94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07360-7A88-0235-0E5E-3CE2A2B38F17}"/>
              </a:ext>
            </a:extLst>
          </p:cNvPr>
          <p:cNvSpPr txBox="1"/>
          <p:nvPr/>
        </p:nvSpPr>
        <p:spPr>
          <a:xfrm>
            <a:off x="767508" y="1044131"/>
            <a:ext cx="10656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2800" b="0" i="0" u="none" strike="noStrike" dirty="0" err="1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과정 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</a:t>
            </a:r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7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A3A2A6-E75B-7CBF-FF77-F82D62D2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" r="19846"/>
          <a:stretch/>
        </p:blipFill>
        <p:spPr>
          <a:xfrm>
            <a:off x="0" y="1456350"/>
            <a:ext cx="4309047" cy="1608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87B4EF-BA2A-0ECA-982C-7224E344E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0" r="19846"/>
          <a:stretch/>
        </p:blipFill>
        <p:spPr>
          <a:xfrm>
            <a:off x="-1" y="4059579"/>
            <a:ext cx="4309045" cy="1591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93B579-88AD-B786-44AF-E89CF3F01A00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BC2B937-F54E-AFA6-1609-555EB22A7A62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6D72D96-128E-81EB-9A58-41E35116375E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4A94C1-B3A7-9476-C771-E8CF51A2B0E2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1DDA750-BA48-9756-AAD0-6B4D464510DF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E09FA78-2829-383E-3510-594544010CF5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A0A20D-2D12-0423-3829-54FEDDBEA511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F01203-DD31-BC58-792C-83ABA3DCFF9C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2829F6-1B0C-E05C-025D-23FD90F28038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D5C473-3655-F914-0499-1C53BC3339DF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EECA7E-7B72-6C6B-7C68-964331BC2F9E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E27967-2DC2-6F88-D8AB-0A3918FA2B80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78330A-85FC-EE85-DE7A-A7EAD2641CB4}"/>
                </a:ext>
              </a:extLst>
            </p:cNvPr>
            <p:cNvSpPr txBox="1"/>
            <p:nvPr/>
          </p:nvSpPr>
          <p:spPr>
            <a:xfrm>
              <a:off x="7008101" y="721723"/>
              <a:ext cx="1114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전처리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6157" name="그룹 6156">
            <a:extLst>
              <a:ext uri="{FF2B5EF4-FFF2-40B4-BE49-F238E27FC236}">
                <a16:creationId xmlns:a16="http://schemas.microsoft.com/office/drawing/2014/main" id="{0B7FB3C9-C573-60E5-D5BA-32D955480150}"/>
              </a:ext>
            </a:extLst>
          </p:cNvPr>
          <p:cNvGrpSpPr/>
          <p:nvPr/>
        </p:nvGrpSpPr>
        <p:grpSpPr>
          <a:xfrm>
            <a:off x="5059784" y="1595048"/>
            <a:ext cx="1474959" cy="3820058"/>
            <a:chOff x="5059784" y="1595048"/>
            <a:chExt cx="1474959" cy="3820058"/>
          </a:xfrm>
        </p:grpSpPr>
        <p:sp>
          <p:nvSpPr>
            <p:cNvPr id="6148" name="순서도: 수동 연산 6147">
              <a:extLst>
                <a:ext uri="{FF2B5EF4-FFF2-40B4-BE49-F238E27FC236}">
                  <a16:creationId xmlns:a16="http://schemas.microsoft.com/office/drawing/2014/main" id="{6EDDDEA9-76A8-ABD3-2876-8D3BEC24451B}"/>
                </a:ext>
              </a:extLst>
            </p:cNvPr>
            <p:cNvSpPr/>
            <p:nvPr/>
          </p:nvSpPr>
          <p:spPr>
            <a:xfrm rot="16200000">
              <a:off x="3917329" y="2858812"/>
              <a:ext cx="3536530" cy="1055286"/>
            </a:xfrm>
            <a:prstGeom prst="flowChartManualOperation">
              <a:avLst/>
            </a:prstGeom>
            <a:noFill/>
            <a:ln w="38100">
              <a:gradFill>
                <a:gsLst>
                  <a:gs pos="38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52000">
                    <a:schemeClr val="accent1">
                      <a:lumMod val="45000"/>
                      <a:lumOff val="55000"/>
                    </a:schemeClr>
                  </a:gs>
                  <a:gs pos="71000">
                    <a:schemeClr val="accent1">
                      <a:lumMod val="45000"/>
                      <a:lumOff val="55000"/>
                    </a:schemeClr>
                  </a:gs>
                  <a:gs pos="89000">
                    <a:srgbClr val="518FF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52" name="그림 6151">
              <a:extLst>
                <a:ext uri="{FF2B5EF4-FFF2-40B4-BE49-F238E27FC236}">
                  <a16:creationId xmlns:a16="http://schemas.microsoft.com/office/drawing/2014/main" id="{4CC0CC3B-D1A1-595B-C589-B43F2596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9784" y="1595048"/>
              <a:ext cx="209579" cy="3820058"/>
            </a:xfrm>
            <a:prstGeom prst="rect">
              <a:avLst/>
            </a:prstGeom>
          </p:spPr>
        </p:pic>
        <p:pic>
          <p:nvPicPr>
            <p:cNvPr id="6156" name="그림 6155">
              <a:extLst>
                <a:ext uri="{FF2B5EF4-FFF2-40B4-BE49-F238E27FC236}">
                  <a16:creationId xmlns:a16="http://schemas.microsoft.com/office/drawing/2014/main" id="{8F5B7CB1-2BA2-052C-AC25-452505AC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9900" y="1856989"/>
              <a:ext cx="304843" cy="3458058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3DFACEF-95A0-E84C-406A-457ECCEC473E}"/>
              </a:ext>
            </a:extLst>
          </p:cNvPr>
          <p:cNvGrpSpPr/>
          <p:nvPr/>
        </p:nvGrpSpPr>
        <p:grpSpPr>
          <a:xfrm>
            <a:off x="3667135" y="2006061"/>
            <a:ext cx="1922983" cy="1200329"/>
            <a:chOff x="4579679" y="974405"/>
            <a:chExt cx="1922983" cy="120032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A1BFE6-B68B-B10B-B7BE-63C38EF2EB70}"/>
                </a:ext>
              </a:extLst>
            </p:cNvPr>
            <p:cNvSpPr/>
            <p:nvPr/>
          </p:nvSpPr>
          <p:spPr>
            <a:xfrm>
              <a:off x="4608437" y="974405"/>
              <a:ext cx="1876315" cy="1200329"/>
            </a:xfrm>
            <a:prstGeom prst="ellipse">
              <a:avLst/>
            </a:prstGeom>
            <a:solidFill>
              <a:srgbClr val="518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5E4841D-307B-A226-AC69-12477E754A7B}"/>
                </a:ext>
              </a:extLst>
            </p:cNvPr>
            <p:cNvSpPr/>
            <p:nvPr/>
          </p:nvSpPr>
          <p:spPr>
            <a:xfrm rot="18922622">
              <a:off x="4579679" y="979580"/>
              <a:ext cx="309063" cy="298651"/>
            </a:xfrm>
            <a:prstGeom prst="triangle">
              <a:avLst/>
            </a:prstGeom>
            <a:solidFill>
              <a:srgbClr val="518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A5C334-32F2-6604-B09F-77FB7358B83B}"/>
                </a:ext>
              </a:extLst>
            </p:cNvPr>
            <p:cNvSpPr txBox="1"/>
            <p:nvPr/>
          </p:nvSpPr>
          <p:spPr>
            <a:xfrm>
              <a:off x="4640466" y="1355576"/>
              <a:ext cx="1862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err="1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Te</a:t>
              </a:r>
              <a:r>
                <a:rPr lang="en-US" altLang="ko-KR" sz="2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r>
                <a:rPr lang="en-US" altLang="ko-KR" sz="2400" dirty="0" err="1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quiero</a:t>
              </a:r>
              <a:endParaRPr lang="en-US" altLang="ko-KR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49731B4-16E8-9ED1-972A-85B1927EA824}"/>
              </a:ext>
            </a:extLst>
          </p:cNvPr>
          <p:cNvGrpSpPr/>
          <p:nvPr/>
        </p:nvGrpSpPr>
        <p:grpSpPr>
          <a:xfrm>
            <a:off x="3565766" y="3587561"/>
            <a:ext cx="2186508" cy="1267972"/>
            <a:chOff x="1263194" y="5275647"/>
            <a:chExt cx="2186508" cy="1267972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70C125D-954F-F37D-8553-424907456FB9}"/>
                </a:ext>
              </a:extLst>
            </p:cNvPr>
            <p:cNvSpPr/>
            <p:nvPr/>
          </p:nvSpPr>
          <p:spPr>
            <a:xfrm>
              <a:off x="1263194" y="5275647"/>
              <a:ext cx="2186508" cy="1267972"/>
            </a:xfrm>
            <a:prstGeom prst="ellipse">
              <a:avLst/>
            </a:prstGeom>
            <a:solidFill>
              <a:srgbClr val="518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21167180-A79E-3965-50B2-EA80DE484F5A}"/>
                </a:ext>
              </a:extLst>
            </p:cNvPr>
            <p:cNvSpPr/>
            <p:nvPr/>
          </p:nvSpPr>
          <p:spPr>
            <a:xfrm rot="6346507">
              <a:off x="1330825" y="6166335"/>
              <a:ext cx="378802" cy="321086"/>
            </a:xfrm>
            <a:prstGeom prst="triangle">
              <a:avLst/>
            </a:prstGeom>
            <a:solidFill>
              <a:srgbClr val="518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673D29-96C0-66C5-58D9-0C8E85499899}"/>
                </a:ext>
              </a:extLst>
            </p:cNvPr>
            <p:cNvSpPr txBox="1"/>
            <p:nvPr/>
          </p:nvSpPr>
          <p:spPr>
            <a:xfrm>
              <a:off x="1432049" y="5360221"/>
              <a:ext cx="186219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altLang="ko-KR" sz="22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Jutti </a:t>
              </a:r>
            </a:p>
            <a:p>
              <a:pPr algn="ctr"/>
              <a:r>
                <a:rPr lang="fi-FI" altLang="ko-KR" sz="22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Meri Oye Hoi Hoi</a:t>
              </a:r>
              <a:endParaRPr lang="en-US" altLang="ko-KR" sz="2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6159" name="순서도: 수동 연산 6158">
            <a:extLst>
              <a:ext uri="{FF2B5EF4-FFF2-40B4-BE49-F238E27FC236}">
                <a16:creationId xmlns:a16="http://schemas.microsoft.com/office/drawing/2014/main" id="{04556259-A104-2473-70EB-5C9067E75414}"/>
              </a:ext>
            </a:extLst>
          </p:cNvPr>
          <p:cNvSpPr/>
          <p:nvPr/>
        </p:nvSpPr>
        <p:spPr>
          <a:xfrm rot="5400000" flipH="1">
            <a:off x="7526035" y="3256319"/>
            <a:ext cx="3536530" cy="1323460"/>
          </a:xfrm>
          <a:prstGeom prst="flowChartManualOperation">
            <a:avLst/>
          </a:prstGeom>
          <a:noFill/>
          <a:ln w="38100">
            <a:gradFill>
              <a:gsLst>
                <a:gs pos="45000">
                  <a:srgbClr val="E5E5E5"/>
                </a:gs>
                <a:gs pos="2000">
                  <a:schemeClr val="accent1">
                    <a:lumMod val="5000"/>
                    <a:lumOff val="95000"/>
                  </a:schemeClr>
                </a:gs>
                <a:gs pos="71000">
                  <a:srgbClr val="E5E5E5"/>
                </a:gs>
                <a:gs pos="89000">
                  <a:srgbClr val="E5E5E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Google 번역은 이제 로그인된 계정을 통해 여러 기기에 기록을 저장할 수 있습니다.">
            <a:extLst>
              <a:ext uri="{FF2B5EF4-FFF2-40B4-BE49-F238E27FC236}">
                <a16:creationId xmlns:a16="http://schemas.microsoft.com/office/drawing/2014/main" id="{2A591697-5716-4D8F-19FB-963D3C90B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397" y="2128496"/>
            <a:ext cx="3087278" cy="30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그림 6163">
            <a:extLst>
              <a:ext uri="{FF2B5EF4-FFF2-40B4-BE49-F238E27FC236}">
                <a16:creationId xmlns:a16="http://schemas.microsoft.com/office/drawing/2014/main" id="{B200509B-9C37-F277-D0C2-EC68E102A2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9392" y="1987101"/>
            <a:ext cx="428685" cy="3877216"/>
          </a:xfrm>
          <a:prstGeom prst="rect">
            <a:avLst/>
          </a:prstGeom>
        </p:spPr>
      </p:pic>
      <p:grpSp>
        <p:nvGrpSpPr>
          <p:cNvPr id="6173" name="그룹 6172">
            <a:extLst>
              <a:ext uri="{FF2B5EF4-FFF2-40B4-BE49-F238E27FC236}">
                <a16:creationId xmlns:a16="http://schemas.microsoft.com/office/drawing/2014/main" id="{B3EF65EE-1C6D-2E67-F318-AA4FB7328E9B}"/>
              </a:ext>
            </a:extLst>
          </p:cNvPr>
          <p:cNvGrpSpPr/>
          <p:nvPr/>
        </p:nvGrpSpPr>
        <p:grpSpPr>
          <a:xfrm>
            <a:off x="9068860" y="2120333"/>
            <a:ext cx="2075522" cy="3233046"/>
            <a:chOff x="9068860" y="2120333"/>
            <a:chExt cx="2075522" cy="3233046"/>
          </a:xfrm>
        </p:grpSpPr>
        <p:grpSp>
          <p:nvGrpSpPr>
            <p:cNvPr id="6167" name="그룹 6166">
              <a:extLst>
                <a:ext uri="{FF2B5EF4-FFF2-40B4-BE49-F238E27FC236}">
                  <a16:creationId xmlns:a16="http://schemas.microsoft.com/office/drawing/2014/main" id="{A81A7073-619D-9A3E-45B1-1CB255F9584E}"/>
                </a:ext>
              </a:extLst>
            </p:cNvPr>
            <p:cNvGrpSpPr/>
            <p:nvPr/>
          </p:nvGrpSpPr>
          <p:grpSpPr>
            <a:xfrm>
              <a:off x="9294300" y="2120333"/>
              <a:ext cx="1850082" cy="1068210"/>
              <a:chOff x="9621062" y="2032056"/>
              <a:chExt cx="1850082" cy="1068210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CEEA18C-7BC2-D548-2170-51CDEE2AC450}"/>
                  </a:ext>
                </a:extLst>
              </p:cNvPr>
              <p:cNvSpPr/>
              <p:nvPr/>
            </p:nvSpPr>
            <p:spPr>
              <a:xfrm>
                <a:off x="9769379" y="2032056"/>
                <a:ext cx="1566110" cy="1068210"/>
              </a:xfrm>
              <a:prstGeom prst="ellipse">
                <a:avLst/>
              </a:prstGeom>
              <a:solidFill>
                <a:srgbClr val="607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46">
                <a:extLst>
                  <a:ext uri="{FF2B5EF4-FFF2-40B4-BE49-F238E27FC236}">
                    <a16:creationId xmlns:a16="http://schemas.microsoft.com/office/drawing/2014/main" id="{F5135151-6FBB-FC34-0494-CB6173A12044}"/>
                  </a:ext>
                </a:extLst>
              </p:cNvPr>
              <p:cNvSpPr/>
              <p:nvPr/>
            </p:nvSpPr>
            <p:spPr>
              <a:xfrm rot="20867517">
                <a:off x="9667985" y="2633506"/>
                <a:ext cx="305013" cy="314113"/>
              </a:xfrm>
              <a:prstGeom prst="triangle">
                <a:avLst/>
              </a:prstGeom>
              <a:solidFill>
                <a:srgbClr val="607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38F921-742C-560E-62F4-C2EE56E080B4}"/>
                  </a:ext>
                </a:extLst>
              </p:cNvPr>
              <p:cNvSpPr txBox="1"/>
              <p:nvPr/>
            </p:nvSpPr>
            <p:spPr>
              <a:xfrm>
                <a:off x="9621062" y="2335400"/>
                <a:ext cx="18500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사랑해요</a:t>
                </a:r>
              </a:p>
            </p:txBody>
          </p:sp>
        </p:grpSp>
        <p:grpSp>
          <p:nvGrpSpPr>
            <p:cNvPr id="6172" name="그룹 6171">
              <a:extLst>
                <a:ext uri="{FF2B5EF4-FFF2-40B4-BE49-F238E27FC236}">
                  <a16:creationId xmlns:a16="http://schemas.microsoft.com/office/drawing/2014/main" id="{4D420019-E3B8-CF07-2E85-286312E492DD}"/>
                </a:ext>
              </a:extLst>
            </p:cNvPr>
            <p:cNvGrpSpPr/>
            <p:nvPr/>
          </p:nvGrpSpPr>
          <p:grpSpPr>
            <a:xfrm>
              <a:off x="9068860" y="4285169"/>
              <a:ext cx="1850082" cy="1068210"/>
              <a:chOff x="9068860" y="4285169"/>
              <a:chExt cx="1850082" cy="1068210"/>
            </a:xfrm>
          </p:grpSpPr>
          <p:sp>
            <p:nvSpPr>
              <p:cNvPr id="6169" name="타원 6168">
                <a:extLst>
                  <a:ext uri="{FF2B5EF4-FFF2-40B4-BE49-F238E27FC236}">
                    <a16:creationId xmlns:a16="http://schemas.microsoft.com/office/drawing/2014/main" id="{D9BCA382-9755-E92D-19A3-362A53B1BAC8}"/>
                  </a:ext>
                </a:extLst>
              </p:cNvPr>
              <p:cNvSpPr/>
              <p:nvPr/>
            </p:nvSpPr>
            <p:spPr>
              <a:xfrm>
                <a:off x="9309057" y="4285169"/>
                <a:ext cx="1371418" cy="1068210"/>
              </a:xfrm>
              <a:prstGeom prst="ellipse">
                <a:avLst/>
              </a:prstGeom>
              <a:solidFill>
                <a:srgbClr val="607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0" name="이등변 삼각형 6169">
                <a:extLst>
                  <a:ext uri="{FF2B5EF4-FFF2-40B4-BE49-F238E27FC236}">
                    <a16:creationId xmlns:a16="http://schemas.microsoft.com/office/drawing/2014/main" id="{13504DF1-FCF4-9A34-71F6-550F0EF95825}"/>
                  </a:ext>
                </a:extLst>
              </p:cNvPr>
              <p:cNvSpPr/>
              <p:nvPr/>
            </p:nvSpPr>
            <p:spPr>
              <a:xfrm rot="4058269">
                <a:off x="9323646" y="4329265"/>
                <a:ext cx="255279" cy="302986"/>
              </a:xfrm>
              <a:prstGeom prst="triangle">
                <a:avLst/>
              </a:prstGeom>
              <a:solidFill>
                <a:srgbClr val="607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1" name="TextBox 6170">
                <a:extLst>
                  <a:ext uri="{FF2B5EF4-FFF2-40B4-BE49-F238E27FC236}">
                    <a16:creationId xmlns:a16="http://schemas.microsoft.com/office/drawing/2014/main" id="{3FFC3A2E-46A1-4F96-BFBA-C524EB7697B8}"/>
                  </a:ext>
                </a:extLst>
              </p:cNvPr>
              <p:cNvSpPr txBox="1"/>
              <p:nvPr/>
            </p:nvSpPr>
            <p:spPr>
              <a:xfrm>
                <a:off x="9068860" y="4483168"/>
                <a:ext cx="18500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?</a:t>
                </a:r>
                <a:endParaRPr lang="ko-KR" altLang="en-US" sz="40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3E1A8B-F821-8958-D483-A431653C98F1}"/>
              </a:ext>
            </a:extLst>
          </p:cNvPr>
          <p:cNvGrpSpPr/>
          <p:nvPr/>
        </p:nvGrpSpPr>
        <p:grpSpPr>
          <a:xfrm>
            <a:off x="6936455" y="975071"/>
            <a:ext cx="1261262" cy="326031"/>
            <a:chOff x="6936455" y="975071"/>
            <a:chExt cx="1261262" cy="326031"/>
          </a:xfrm>
        </p:grpSpPr>
        <p:sp>
          <p:nvSpPr>
            <p:cNvPr id="6177" name="직사각형 6176">
              <a:extLst>
                <a:ext uri="{FF2B5EF4-FFF2-40B4-BE49-F238E27FC236}">
                  <a16:creationId xmlns:a16="http://schemas.microsoft.com/office/drawing/2014/main" id="{D7729FB6-3737-9267-5B19-6EDF5AD94AFA}"/>
                </a:ext>
              </a:extLst>
            </p:cNvPr>
            <p:cNvSpPr/>
            <p:nvPr/>
          </p:nvSpPr>
          <p:spPr>
            <a:xfrm>
              <a:off x="7009881" y="975071"/>
              <a:ext cx="1114410" cy="316053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4" name="TextBox 6173">
              <a:extLst>
                <a:ext uri="{FF2B5EF4-FFF2-40B4-BE49-F238E27FC236}">
                  <a16:creationId xmlns:a16="http://schemas.microsoft.com/office/drawing/2014/main" id="{9EFD3A0F-4C89-B4C3-8634-AAEF0A92C8E3}"/>
                </a:ext>
              </a:extLst>
            </p:cNvPr>
            <p:cNvSpPr txBox="1"/>
            <p:nvPr/>
          </p:nvSpPr>
          <p:spPr>
            <a:xfrm>
              <a:off x="6936455" y="993325"/>
              <a:ext cx="1261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02</a:t>
              </a:r>
              <a:endPara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68BF14-23BA-4A96-44F5-DF1E7502934C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0BE2D-FF52-014F-76D6-2CC27D2C473E}"/>
              </a:ext>
            </a:extLst>
          </p:cNvPr>
          <p:cNvSpPr txBox="1"/>
          <p:nvPr/>
        </p:nvSpPr>
        <p:spPr>
          <a:xfrm>
            <a:off x="1318352" y="5845229"/>
            <a:ext cx="9555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구글 트랜스를 통해 외국어 가사 자동 번역</a:t>
            </a:r>
            <a:endParaRPr lang="en-US" altLang="ko-KR" sz="2800" b="0" i="0" u="none" strike="noStrike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5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51D088-82B1-64BD-FA5C-2DCE951C382A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99B02F-7FD1-CBE6-BB39-818DEA40FF08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6B03931-B6DE-3B34-9ED2-F306B1963D20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CF9B22-39CB-3301-275A-A9496D781FC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3D4EDC-69F8-278A-78CD-FA7BD6B78F78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A48316-958A-D0DA-0E47-EE69D2743B7E}"/>
              </a:ext>
            </a:extLst>
          </p:cNvPr>
          <p:cNvSpPr/>
          <p:nvPr/>
        </p:nvSpPr>
        <p:spPr>
          <a:xfrm>
            <a:off x="7503562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08FE5-6851-0A50-34BD-40FD1678DBE0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44AFA-A285-8293-7876-1E25D11A4EC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60FD-E96F-7007-5853-BFC25064AE10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8C9D2-19FC-A742-DE24-3B4AC9076702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FD0B3-FB5C-B1D1-9846-263F0AEFE475}"/>
              </a:ext>
            </a:extLst>
          </p:cNvPr>
          <p:cNvSpPr txBox="1"/>
          <p:nvPr/>
        </p:nvSpPr>
        <p:spPr>
          <a:xfrm>
            <a:off x="7101876" y="532655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F208D-743C-5696-D641-07BEDECC0AFD}"/>
              </a:ext>
            </a:extLst>
          </p:cNvPr>
          <p:cNvSpPr txBox="1"/>
          <p:nvPr/>
        </p:nvSpPr>
        <p:spPr>
          <a:xfrm>
            <a:off x="7008101" y="721723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6021FB-BEC4-2888-31BD-2A471FD5E06A}"/>
              </a:ext>
            </a:extLst>
          </p:cNvPr>
          <p:cNvGrpSpPr/>
          <p:nvPr/>
        </p:nvGrpSpPr>
        <p:grpSpPr>
          <a:xfrm>
            <a:off x="6936455" y="975071"/>
            <a:ext cx="1261262" cy="326031"/>
            <a:chOff x="6936455" y="975071"/>
            <a:chExt cx="1261262" cy="32603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0FD63F-40E3-B237-A9AA-7D6E5D2B6563}"/>
                </a:ext>
              </a:extLst>
            </p:cNvPr>
            <p:cNvSpPr/>
            <p:nvPr/>
          </p:nvSpPr>
          <p:spPr>
            <a:xfrm>
              <a:off x="7009881" y="975071"/>
              <a:ext cx="1114410" cy="316053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E10C1-C765-627C-0B66-7859AC0FA26E}"/>
                </a:ext>
              </a:extLst>
            </p:cNvPr>
            <p:cNvSpPr txBox="1"/>
            <p:nvPr/>
          </p:nvSpPr>
          <p:spPr>
            <a:xfrm>
              <a:off x="6936455" y="993325"/>
              <a:ext cx="1261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04</a:t>
              </a:r>
              <a:endPara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8809309-E1B7-8C5A-04A7-569A979F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47" y="1680253"/>
            <a:ext cx="4302704" cy="40644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376DECC-DF8F-032E-3AD3-DFA259226D28}"/>
              </a:ext>
            </a:extLst>
          </p:cNvPr>
          <p:cNvGrpSpPr/>
          <p:nvPr/>
        </p:nvGrpSpPr>
        <p:grpSpPr>
          <a:xfrm>
            <a:off x="6898736" y="2301328"/>
            <a:ext cx="4419219" cy="2880000"/>
            <a:chOff x="6898736" y="2301328"/>
            <a:chExt cx="4419219" cy="288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7780C-F592-5D46-DA39-5359D5F9F5A3}"/>
                </a:ext>
              </a:extLst>
            </p:cNvPr>
            <p:cNvSpPr txBox="1"/>
            <p:nvPr/>
          </p:nvSpPr>
          <p:spPr>
            <a:xfrm>
              <a:off x="6898736" y="2393464"/>
              <a:ext cx="22616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명사</a:t>
              </a:r>
              <a:endPara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Noun</a:t>
              </a:r>
              <a:endParaRPr lang="ko-KR" altLang="en-US" sz="2800" dirty="0">
                <a:solidFill>
                  <a:srgbClr val="0070C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64D4C-A9B3-6273-BBAA-917762AEB427}"/>
                </a:ext>
              </a:extLst>
            </p:cNvPr>
            <p:cNvSpPr txBox="1"/>
            <p:nvPr/>
          </p:nvSpPr>
          <p:spPr>
            <a:xfrm>
              <a:off x="9056303" y="2393464"/>
              <a:ext cx="22616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동사</a:t>
              </a:r>
              <a:endPara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Verb</a:t>
              </a:r>
              <a:endParaRPr lang="ko-KR" altLang="en-US" sz="2800" dirty="0">
                <a:solidFill>
                  <a:srgbClr val="0070C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8BB5D5-B860-0D52-AA33-24D8467F803D}"/>
                </a:ext>
              </a:extLst>
            </p:cNvPr>
            <p:cNvSpPr txBox="1"/>
            <p:nvPr/>
          </p:nvSpPr>
          <p:spPr>
            <a:xfrm>
              <a:off x="6898736" y="4128272"/>
              <a:ext cx="22616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형용사</a:t>
              </a:r>
              <a:endPara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Adjective</a:t>
              </a:r>
              <a:endParaRPr lang="ko-KR" altLang="en-US" sz="2800" dirty="0">
                <a:solidFill>
                  <a:srgbClr val="0070C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2DE744-6331-1B8C-A53D-9F5537D7346D}"/>
                </a:ext>
              </a:extLst>
            </p:cNvPr>
            <p:cNvSpPr txBox="1"/>
            <p:nvPr/>
          </p:nvSpPr>
          <p:spPr>
            <a:xfrm>
              <a:off x="9056303" y="4128272"/>
              <a:ext cx="22616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부사</a:t>
              </a:r>
              <a:endPara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Adverb</a:t>
              </a:r>
              <a:endParaRPr lang="ko-KR" altLang="en-US" sz="2800" dirty="0">
                <a:solidFill>
                  <a:srgbClr val="0070C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6D92BC8-7FF2-0881-4C1B-D0FFA8299CA6}"/>
                </a:ext>
              </a:extLst>
            </p:cNvPr>
            <p:cNvSpPr/>
            <p:nvPr/>
          </p:nvSpPr>
          <p:spPr>
            <a:xfrm>
              <a:off x="7224918" y="3722408"/>
              <a:ext cx="3960000" cy="1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20A53A-7623-82B3-1454-9D7CCEA787A9}"/>
                </a:ext>
              </a:extLst>
            </p:cNvPr>
            <p:cNvSpPr/>
            <p:nvPr/>
          </p:nvSpPr>
          <p:spPr>
            <a:xfrm rot="16200000">
              <a:off x="7698625" y="3732328"/>
              <a:ext cx="2880000" cy="1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E9BCC14-FE61-97F5-32B6-5BB35E794EE7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3EE44-09FD-B29D-9597-A6044E81BB2A}"/>
              </a:ext>
            </a:extLst>
          </p:cNvPr>
          <p:cNvSpPr txBox="1"/>
          <p:nvPr/>
        </p:nvSpPr>
        <p:spPr>
          <a:xfrm>
            <a:off x="1318352" y="5845229"/>
            <a:ext cx="9555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위 품사에 해당하는 단어들은 남겨두고 </a:t>
            </a:r>
            <a:r>
              <a:rPr lang="ko-KR" altLang="en-US" sz="2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불용어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사전 제작</a:t>
            </a:r>
            <a:endParaRPr lang="en-US" altLang="ko-KR" sz="2800" b="0" i="0" u="none" strike="noStrike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40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51D088-82B1-64BD-FA5C-2DCE951C382A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99B02F-7FD1-CBE6-BB39-818DEA40FF08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6B03931-B6DE-3B34-9ED2-F306B1963D20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CF9B22-39CB-3301-275A-A9496D781FC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3D4EDC-69F8-278A-78CD-FA7BD6B78F78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A48316-958A-D0DA-0E47-EE69D2743B7E}"/>
              </a:ext>
            </a:extLst>
          </p:cNvPr>
          <p:cNvSpPr/>
          <p:nvPr/>
        </p:nvSpPr>
        <p:spPr>
          <a:xfrm>
            <a:off x="7503562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08FE5-6851-0A50-34BD-40FD1678DBE0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44AFA-A285-8293-7876-1E25D11A4EC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60FD-E96F-7007-5853-BFC25064AE10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8C9D2-19FC-A742-DE24-3B4AC9076702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FD0B3-FB5C-B1D1-9846-263F0AEFE475}"/>
              </a:ext>
            </a:extLst>
          </p:cNvPr>
          <p:cNvSpPr txBox="1"/>
          <p:nvPr/>
        </p:nvSpPr>
        <p:spPr>
          <a:xfrm>
            <a:off x="7101876" y="532655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F208D-743C-5696-D641-07BEDECC0AFD}"/>
              </a:ext>
            </a:extLst>
          </p:cNvPr>
          <p:cNvSpPr txBox="1"/>
          <p:nvPr/>
        </p:nvSpPr>
        <p:spPr>
          <a:xfrm>
            <a:off x="7008101" y="721723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6021FB-BEC4-2888-31BD-2A471FD5E06A}"/>
              </a:ext>
            </a:extLst>
          </p:cNvPr>
          <p:cNvGrpSpPr/>
          <p:nvPr/>
        </p:nvGrpSpPr>
        <p:grpSpPr>
          <a:xfrm>
            <a:off x="6936455" y="975071"/>
            <a:ext cx="1261262" cy="326031"/>
            <a:chOff x="6936455" y="975071"/>
            <a:chExt cx="1261262" cy="32603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0FD63F-40E3-B237-A9AA-7D6E5D2B6563}"/>
                </a:ext>
              </a:extLst>
            </p:cNvPr>
            <p:cNvSpPr/>
            <p:nvPr/>
          </p:nvSpPr>
          <p:spPr>
            <a:xfrm>
              <a:off x="7009881" y="975071"/>
              <a:ext cx="1114410" cy="316053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E10C1-C765-627C-0B66-7859AC0FA26E}"/>
                </a:ext>
              </a:extLst>
            </p:cNvPr>
            <p:cNvSpPr txBox="1"/>
            <p:nvPr/>
          </p:nvSpPr>
          <p:spPr>
            <a:xfrm>
              <a:off x="6936455" y="993325"/>
              <a:ext cx="1261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04</a:t>
              </a:r>
              <a:endPara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8C7460C-F145-4726-AFFD-D9BA3904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74" y="1538318"/>
            <a:ext cx="2374336" cy="4659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8206C1-056E-0D0A-A357-23FD31EA5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000" y="1538317"/>
            <a:ext cx="2160000" cy="4662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650E2B-0FA3-448E-40C7-0E2BD9A6C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490" y="1538318"/>
            <a:ext cx="2103847" cy="4662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F921B30-75C9-C1AC-06BA-3608DB150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826" y="1538317"/>
            <a:ext cx="2160000" cy="141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F4792A83-04BF-A84D-5CCF-38C591E19ED9}"/>
              </a:ext>
            </a:extLst>
          </p:cNvPr>
          <p:cNvGrpSpPr/>
          <p:nvPr/>
        </p:nvGrpSpPr>
        <p:grpSpPr>
          <a:xfrm>
            <a:off x="8740825" y="3096571"/>
            <a:ext cx="2160001" cy="3101541"/>
            <a:chOff x="8740825" y="3096571"/>
            <a:chExt cx="2160001" cy="3101541"/>
          </a:xfrm>
        </p:grpSpPr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C393FCC7-4228-238A-E3CF-71F257275FA8}"/>
                </a:ext>
              </a:extLst>
            </p:cNvPr>
            <p:cNvSpPr/>
            <p:nvPr/>
          </p:nvSpPr>
          <p:spPr>
            <a:xfrm>
              <a:off x="8740825" y="3749964"/>
              <a:ext cx="2160000" cy="2448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C60BD39-4432-43FB-13B9-F85C966A7183}"/>
                </a:ext>
              </a:extLst>
            </p:cNvPr>
            <p:cNvSpPr txBox="1"/>
            <p:nvPr/>
          </p:nvSpPr>
          <p:spPr>
            <a:xfrm>
              <a:off x="8740825" y="5828780"/>
              <a:ext cx="216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"</a:t>
              </a:r>
              <a:r>
                <a:rPr lang="ko-KR" altLang="en-US" dirty="0" err="1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stop_list.txt</a:t>
              </a:r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"</a:t>
              </a:r>
            </a:p>
          </p:txBody>
        </p:sp>
        <p:pic>
          <p:nvPicPr>
            <p:cNvPr id="1024" name="Picture 2" descr="수첩 아이콘 - ico,png,icns,무료 아이콘 다운로드">
              <a:extLst>
                <a:ext uri="{FF2B5EF4-FFF2-40B4-BE49-F238E27FC236}">
                  <a16:creationId xmlns:a16="http://schemas.microsoft.com/office/drawing/2014/main" id="{38254F18-4C04-3F56-F60D-63FB40676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0825" y="3695689"/>
              <a:ext cx="2159999" cy="215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순서도: 다른 페이지 연결선 1024">
              <a:extLst>
                <a:ext uri="{FF2B5EF4-FFF2-40B4-BE49-F238E27FC236}">
                  <a16:creationId xmlns:a16="http://schemas.microsoft.com/office/drawing/2014/main" id="{015B2F06-A3C8-B7FC-8B29-4A4A563A63FB}"/>
                </a:ext>
              </a:extLst>
            </p:cNvPr>
            <p:cNvSpPr/>
            <p:nvPr/>
          </p:nvSpPr>
          <p:spPr>
            <a:xfrm>
              <a:off x="8740826" y="3096571"/>
              <a:ext cx="2160000" cy="573896"/>
            </a:xfrm>
            <a:prstGeom prst="flowChartOffpage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998BC7-B0DB-0871-45C5-F2FF0FABB333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EB2E3-7038-3054-9F8C-E07F124F46CA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3612F5-0725-B5AA-F908-1ED6A92A7092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F9A55C-5185-00BC-914C-AE3C5E128FB6}"/>
                </a:ext>
              </a:extLst>
            </p:cNvPr>
            <p:cNvSpPr txBox="1"/>
            <p:nvPr/>
          </p:nvSpPr>
          <p:spPr>
            <a:xfrm>
              <a:off x="1318352" y="5845229"/>
              <a:ext cx="95552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 </a:t>
              </a:r>
              <a:r>
                <a:rPr lang="ko-KR" altLang="en-US" sz="2800" b="0" i="0" u="none" strike="noStrike" dirty="0" err="1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단어별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DF 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출력 후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상위 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2% 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빈도수 단어들을 직접 검토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5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CED6F95-AE15-F818-3550-F8C7466CF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47E6E9-2B5F-AA05-6F08-343F8B9A878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CDE1D-6AB5-D25C-E6E9-2F22423AC109}"/>
              </a:ext>
            </a:extLst>
          </p:cNvPr>
          <p:cNvSpPr txBox="1"/>
          <p:nvPr/>
        </p:nvSpPr>
        <p:spPr>
          <a:xfrm>
            <a:off x="664648" y="522392"/>
            <a:ext cx="2177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alpha val="3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붓 OTF" panose="03040600000000000000" pitchFamily="66" charset="-127"/>
                <a:ea typeface="나눔손글씨 붓 OTF" panose="03040600000000000000" pitchFamily="66" charset="-127"/>
              </a:rPr>
              <a:t>INDEX</a:t>
            </a:r>
            <a:endParaRPr lang="ko-KR" altLang="en-US" sz="4400" dirty="0">
              <a:solidFill>
                <a:schemeClr val="tx1">
                  <a:alpha val="39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붓 OTF" panose="03040600000000000000" pitchFamily="66" charset="-127"/>
              <a:ea typeface="나눔손글씨 붓 OTF" panose="03040600000000000000" pitchFamily="66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18319D-BB45-E3AD-D243-CABEBF575AEC}"/>
              </a:ext>
            </a:extLst>
          </p:cNvPr>
          <p:cNvGrpSpPr/>
          <p:nvPr/>
        </p:nvGrpSpPr>
        <p:grpSpPr>
          <a:xfrm>
            <a:off x="1147244" y="2669133"/>
            <a:ext cx="2520000" cy="1440000"/>
            <a:chOff x="1147244" y="2669133"/>
            <a:chExt cx="2520000" cy="1440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6D89289-849E-569C-2BA3-FEF344CA8461}"/>
                </a:ext>
              </a:extLst>
            </p:cNvPr>
            <p:cNvGrpSpPr/>
            <p:nvPr/>
          </p:nvGrpSpPr>
          <p:grpSpPr>
            <a:xfrm>
              <a:off x="1147244" y="2669133"/>
              <a:ext cx="2520000" cy="1440000"/>
              <a:chOff x="1715678" y="2988297"/>
              <a:chExt cx="4119514" cy="980388"/>
            </a:xfrm>
            <a:solidFill>
              <a:schemeClr val="tx1">
                <a:alpha val="45000"/>
              </a:schemeClr>
            </a:solidFill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7E95277-A153-E334-E200-D19921DED923}"/>
                  </a:ext>
                </a:extLst>
              </p:cNvPr>
              <p:cNvSpPr/>
              <p:nvPr/>
            </p:nvSpPr>
            <p:spPr>
              <a:xfrm>
                <a:off x="1715678" y="2988297"/>
                <a:ext cx="3714161" cy="9803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66" name="이등변 삼각형 65">
                <a:extLst>
                  <a:ext uri="{FF2B5EF4-FFF2-40B4-BE49-F238E27FC236}">
                    <a16:creationId xmlns:a16="http://schemas.microsoft.com/office/drawing/2014/main" id="{53EFE463-47F4-9B30-A3BB-E3A16BAD423F}"/>
                  </a:ext>
                </a:extLst>
              </p:cNvPr>
              <p:cNvSpPr/>
              <p:nvPr/>
            </p:nvSpPr>
            <p:spPr>
              <a:xfrm rot="5400000">
                <a:off x="5142322" y="3275815"/>
                <a:ext cx="980387" cy="4053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9232A2-5E66-09E6-A207-D4670109EDD8}"/>
                </a:ext>
              </a:extLst>
            </p:cNvPr>
            <p:cNvSpPr txBox="1"/>
            <p:nvPr/>
          </p:nvSpPr>
          <p:spPr>
            <a:xfrm>
              <a:off x="1647315" y="3225018"/>
              <a:ext cx="152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0" i="0" u="none" strike="noStrik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배경 및 주제</a:t>
              </a:r>
              <a:endParaRPr lang="en-US" altLang="ko-KR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1586D1-F45A-A9CF-331E-E500F21497D3}"/>
              </a:ext>
            </a:extLst>
          </p:cNvPr>
          <p:cNvGrpSpPr/>
          <p:nvPr/>
        </p:nvGrpSpPr>
        <p:grpSpPr>
          <a:xfrm>
            <a:off x="3606415" y="2669134"/>
            <a:ext cx="2520000" cy="1440000"/>
            <a:chOff x="3623004" y="2669134"/>
            <a:chExt cx="2520000" cy="14400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0DCB72B-A8F8-3F11-2383-0EEB6812EC97}"/>
                </a:ext>
              </a:extLst>
            </p:cNvPr>
            <p:cNvGrpSpPr/>
            <p:nvPr/>
          </p:nvGrpSpPr>
          <p:grpSpPr>
            <a:xfrm>
              <a:off x="3623004" y="2669134"/>
              <a:ext cx="2520000" cy="1440000"/>
              <a:chOff x="1715678" y="4289196"/>
              <a:chExt cx="4119514" cy="980388"/>
            </a:xfrm>
            <a:solidFill>
              <a:schemeClr val="tx1">
                <a:alpha val="65000"/>
              </a:schemeClr>
            </a:solidFill>
          </p:grpSpPr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6BD98F6-E133-6B21-75B4-E04DBB92B7F3}"/>
                  </a:ext>
                </a:extLst>
              </p:cNvPr>
              <p:cNvSpPr/>
              <p:nvPr/>
            </p:nvSpPr>
            <p:spPr>
              <a:xfrm>
                <a:off x="1715678" y="4289196"/>
                <a:ext cx="3714161" cy="980388"/>
              </a:xfrm>
              <a:custGeom>
                <a:avLst/>
                <a:gdLst>
                  <a:gd name="connsiteX0" fmla="*/ 1 w 3714161"/>
                  <a:gd name="connsiteY0" fmla="*/ 0 h 980388"/>
                  <a:gd name="connsiteX1" fmla="*/ 3714161 w 3714161"/>
                  <a:gd name="connsiteY1" fmla="*/ 0 h 980388"/>
                  <a:gd name="connsiteX2" fmla="*/ 3714161 w 3714161"/>
                  <a:gd name="connsiteY2" fmla="*/ 980388 h 980388"/>
                  <a:gd name="connsiteX3" fmla="*/ 0 w 3714161"/>
                  <a:gd name="connsiteY3" fmla="*/ 980388 h 980388"/>
                  <a:gd name="connsiteX4" fmla="*/ 0 w 3714161"/>
                  <a:gd name="connsiteY4" fmla="*/ 980386 h 980388"/>
                  <a:gd name="connsiteX5" fmla="*/ 405353 w 3714161"/>
                  <a:gd name="connsiteY5" fmla="*/ 490193 h 9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161" h="980388">
                    <a:moveTo>
                      <a:pt x="1" y="0"/>
                    </a:moveTo>
                    <a:lnTo>
                      <a:pt x="3714161" y="0"/>
                    </a:lnTo>
                    <a:lnTo>
                      <a:pt x="3714161" y="980388"/>
                    </a:lnTo>
                    <a:lnTo>
                      <a:pt x="0" y="980388"/>
                    </a:lnTo>
                    <a:lnTo>
                      <a:pt x="0" y="980386"/>
                    </a:lnTo>
                    <a:lnTo>
                      <a:pt x="405353" y="490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9CE73B0C-8708-06E3-0E6E-FE091C81240A}"/>
                  </a:ext>
                </a:extLst>
              </p:cNvPr>
              <p:cNvSpPr/>
              <p:nvPr/>
            </p:nvSpPr>
            <p:spPr>
              <a:xfrm rot="5400000">
                <a:off x="5142322" y="4576714"/>
                <a:ext cx="980387" cy="4053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6D34AB-1966-67EF-94A1-25F2C9C3668D}"/>
                </a:ext>
              </a:extLst>
            </p:cNvPr>
            <p:cNvSpPr txBox="1"/>
            <p:nvPr/>
          </p:nvSpPr>
          <p:spPr>
            <a:xfrm>
              <a:off x="4143022" y="3225018"/>
              <a:ext cx="152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설명</a:t>
              </a:r>
              <a:endParaRPr lang="en-US" altLang="ko-KR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9348B9-DDEB-E1C9-D9A1-EF982EC2F615}"/>
              </a:ext>
            </a:extLst>
          </p:cNvPr>
          <p:cNvGrpSpPr/>
          <p:nvPr/>
        </p:nvGrpSpPr>
        <p:grpSpPr>
          <a:xfrm>
            <a:off x="6065586" y="2669136"/>
            <a:ext cx="2520000" cy="1440000"/>
            <a:chOff x="6083165" y="2669136"/>
            <a:chExt cx="2520000" cy="144000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BA6D4EE-1DBE-443A-B84D-9FB31B16E21F}"/>
                </a:ext>
              </a:extLst>
            </p:cNvPr>
            <p:cNvGrpSpPr/>
            <p:nvPr/>
          </p:nvGrpSpPr>
          <p:grpSpPr>
            <a:xfrm>
              <a:off x="6083165" y="2669136"/>
              <a:ext cx="2520000" cy="1440000"/>
              <a:chOff x="1715678" y="4289196"/>
              <a:chExt cx="4119514" cy="980388"/>
            </a:xfrm>
            <a:solidFill>
              <a:schemeClr val="tx1">
                <a:alpha val="80000"/>
              </a:schemeClr>
            </a:solidFill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05A363B-B140-8A24-75CA-A3EFE7E6817D}"/>
                  </a:ext>
                </a:extLst>
              </p:cNvPr>
              <p:cNvSpPr/>
              <p:nvPr/>
            </p:nvSpPr>
            <p:spPr>
              <a:xfrm>
                <a:off x="1715678" y="4289196"/>
                <a:ext cx="3714161" cy="980388"/>
              </a:xfrm>
              <a:custGeom>
                <a:avLst/>
                <a:gdLst>
                  <a:gd name="connsiteX0" fmla="*/ 1 w 3714161"/>
                  <a:gd name="connsiteY0" fmla="*/ 0 h 980388"/>
                  <a:gd name="connsiteX1" fmla="*/ 3714161 w 3714161"/>
                  <a:gd name="connsiteY1" fmla="*/ 0 h 980388"/>
                  <a:gd name="connsiteX2" fmla="*/ 3714161 w 3714161"/>
                  <a:gd name="connsiteY2" fmla="*/ 980388 h 980388"/>
                  <a:gd name="connsiteX3" fmla="*/ 0 w 3714161"/>
                  <a:gd name="connsiteY3" fmla="*/ 980388 h 980388"/>
                  <a:gd name="connsiteX4" fmla="*/ 0 w 3714161"/>
                  <a:gd name="connsiteY4" fmla="*/ 980386 h 980388"/>
                  <a:gd name="connsiteX5" fmla="*/ 405353 w 3714161"/>
                  <a:gd name="connsiteY5" fmla="*/ 490193 h 9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161" h="980388">
                    <a:moveTo>
                      <a:pt x="1" y="0"/>
                    </a:moveTo>
                    <a:lnTo>
                      <a:pt x="3714161" y="0"/>
                    </a:lnTo>
                    <a:lnTo>
                      <a:pt x="3714161" y="980388"/>
                    </a:lnTo>
                    <a:lnTo>
                      <a:pt x="0" y="980388"/>
                    </a:lnTo>
                    <a:lnTo>
                      <a:pt x="0" y="980386"/>
                    </a:lnTo>
                    <a:lnTo>
                      <a:pt x="405353" y="490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>
                <a:extLst>
                  <a:ext uri="{FF2B5EF4-FFF2-40B4-BE49-F238E27FC236}">
                    <a16:creationId xmlns:a16="http://schemas.microsoft.com/office/drawing/2014/main" id="{C5C30AA2-F6E5-5B9D-2FF1-B86285F0A952}"/>
                  </a:ext>
                </a:extLst>
              </p:cNvPr>
              <p:cNvSpPr/>
              <p:nvPr/>
            </p:nvSpPr>
            <p:spPr>
              <a:xfrm rot="5400000">
                <a:off x="5142322" y="4576714"/>
                <a:ext cx="980387" cy="4053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75FD08-EAEF-5D54-44FD-8133B5881694}"/>
                </a:ext>
              </a:extLst>
            </p:cNvPr>
            <p:cNvSpPr txBox="1"/>
            <p:nvPr/>
          </p:nvSpPr>
          <p:spPr>
            <a:xfrm>
              <a:off x="6623130" y="3225018"/>
              <a:ext cx="152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  <a:endParaRPr lang="en-US" altLang="ko-KR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7B14CD-5A8A-A133-AFF5-A85D7E5729E4}"/>
              </a:ext>
            </a:extLst>
          </p:cNvPr>
          <p:cNvGrpSpPr/>
          <p:nvPr/>
        </p:nvGrpSpPr>
        <p:grpSpPr>
          <a:xfrm>
            <a:off x="8524757" y="2669133"/>
            <a:ext cx="2520000" cy="1440000"/>
            <a:chOff x="8524757" y="2669133"/>
            <a:chExt cx="2520000" cy="144000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2EEC855-A71A-1B64-DC59-8958F1FEDE9A}"/>
                </a:ext>
              </a:extLst>
            </p:cNvPr>
            <p:cNvGrpSpPr/>
            <p:nvPr/>
          </p:nvGrpSpPr>
          <p:grpSpPr>
            <a:xfrm>
              <a:off x="8524757" y="2669133"/>
              <a:ext cx="2520000" cy="1440000"/>
              <a:chOff x="1715678" y="4289196"/>
              <a:chExt cx="4119514" cy="980388"/>
            </a:xfrm>
            <a:solidFill>
              <a:schemeClr val="tx1"/>
            </a:solidFill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1D65987-7B02-0A37-9FB5-80DA21E6E5CE}"/>
                  </a:ext>
                </a:extLst>
              </p:cNvPr>
              <p:cNvSpPr/>
              <p:nvPr/>
            </p:nvSpPr>
            <p:spPr>
              <a:xfrm>
                <a:off x="1715678" y="4289196"/>
                <a:ext cx="3714161" cy="980388"/>
              </a:xfrm>
              <a:custGeom>
                <a:avLst/>
                <a:gdLst>
                  <a:gd name="connsiteX0" fmla="*/ 1 w 3714161"/>
                  <a:gd name="connsiteY0" fmla="*/ 0 h 980388"/>
                  <a:gd name="connsiteX1" fmla="*/ 3714161 w 3714161"/>
                  <a:gd name="connsiteY1" fmla="*/ 0 h 980388"/>
                  <a:gd name="connsiteX2" fmla="*/ 3714161 w 3714161"/>
                  <a:gd name="connsiteY2" fmla="*/ 980388 h 980388"/>
                  <a:gd name="connsiteX3" fmla="*/ 0 w 3714161"/>
                  <a:gd name="connsiteY3" fmla="*/ 980388 h 980388"/>
                  <a:gd name="connsiteX4" fmla="*/ 0 w 3714161"/>
                  <a:gd name="connsiteY4" fmla="*/ 980386 h 980388"/>
                  <a:gd name="connsiteX5" fmla="*/ 405353 w 3714161"/>
                  <a:gd name="connsiteY5" fmla="*/ 490193 h 9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161" h="980388">
                    <a:moveTo>
                      <a:pt x="1" y="0"/>
                    </a:moveTo>
                    <a:lnTo>
                      <a:pt x="3714161" y="0"/>
                    </a:lnTo>
                    <a:lnTo>
                      <a:pt x="3714161" y="980388"/>
                    </a:lnTo>
                    <a:lnTo>
                      <a:pt x="0" y="980388"/>
                    </a:lnTo>
                    <a:lnTo>
                      <a:pt x="0" y="980386"/>
                    </a:lnTo>
                    <a:lnTo>
                      <a:pt x="405353" y="490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60" name="이등변 삼각형 59">
                <a:extLst>
                  <a:ext uri="{FF2B5EF4-FFF2-40B4-BE49-F238E27FC236}">
                    <a16:creationId xmlns:a16="http://schemas.microsoft.com/office/drawing/2014/main" id="{260815C6-D7A8-D816-7713-D51FA46BDB5D}"/>
                  </a:ext>
                </a:extLst>
              </p:cNvPr>
              <p:cNvSpPr/>
              <p:nvPr/>
            </p:nvSpPr>
            <p:spPr>
              <a:xfrm rot="5400000">
                <a:off x="5142322" y="4576714"/>
                <a:ext cx="980387" cy="4053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5D34BD-511E-F8A7-7B37-4F57DFEE4753}"/>
                </a:ext>
              </a:extLst>
            </p:cNvPr>
            <p:cNvSpPr txBox="1"/>
            <p:nvPr/>
          </p:nvSpPr>
          <p:spPr>
            <a:xfrm>
              <a:off x="9084669" y="3225018"/>
              <a:ext cx="152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  <a:endParaRPr lang="en-US" altLang="ko-KR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04A6607-F9DD-CD98-B0E5-E5E0BF099771}"/>
              </a:ext>
            </a:extLst>
          </p:cNvPr>
          <p:cNvSpPr txBox="1"/>
          <p:nvPr/>
        </p:nvSpPr>
        <p:spPr>
          <a:xfrm>
            <a:off x="1423590" y="4281919"/>
            <a:ext cx="177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선정 배경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871CE-FA47-C8DE-93C3-82F35F799BF0}"/>
              </a:ext>
            </a:extLst>
          </p:cNvPr>
          <p:cNvSpPr txBox="1"/>
          <p:nvPr/>
        </p:nvSpPr>
        <p:spPr>
          <a:xfrm>
            <a:off x="3710328" y="4281919"/>
            <a:ext cx="2335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출처 및 규모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피처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타겟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상세 설명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054D40-1346-CE47-E4C3-29817F02FE1C}"/>
              </a:ext>
            </a:extLst>
          </p:cNvPr>
          <p:cNvSpPr txBox="1"/>
          <p:nvPr/>
        </p:nvSpPr>
        <p:spPr>
          <a:xfrm>
            <a:off x="6381134" y="4281919"/>
            <a:ext cx="21347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수집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라벨링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분석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003E9E-BB71-86A8-A7FE-CDA14A75B601}"/>
              </a:ext>
            </a:extLst>
          </p:cNvPr>
          <p:cNvSpPr txBox="1"/>
          <p:nvPr/>
        </p:nvSpPr>
        <p:spPr>
          <a:xfrm>
            <a:off x="8753688" y="4281919"/>
            <a:ext cx="2113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및 개선사항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확장가능성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Q&amp;A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7BA8F-85AC-CA2F-156F-2BA1C84A0271}"/>
              </a:ext>
            </a:extLst>
          </p:cNvPr>
          <p:cNvSpPr/>
          <p:nvPr/>
        </p:nvSpPr>
        <p:spPr>
          <a:xfrm>
            <a:off x="1143393" y="2090750"/>
            <a:ext cx="9905214" cy="1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1EA295-ECC4-4F00-4A7B-1ED3D6F1E3DE}"/>
              </a:ext>
            </a:extLst>
          </p:cNvPr>
          <p:cNvGrpSpPr/>
          <p:nvPr/>
        </p:nvGrpSpPr>
        <p:grpSpPr>
          <a:xfrm>
            <a:off x="2267484" y="1572025"/>
            <a:ext cx="283661" cy="599725"/>
            <a:chOff x="2332480" y="1572025"/>
            <a:chExt cx="283661" cy="59972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BDD2A9D-E014-5F7C-D8EA-7BCE5636A2A1}"/>
                </a:ext>
              </a:extLst>
            </p:cNvPr>
            <p:cNvSpPr/>
            <p:nvPr/>
          </p:nvSpPr>
          <p:spPr>
            <a:xfrm>
              <a:off x="2407555" y="20277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B41DADF-CAE9-9AE3-5351-E242B7F2E384}"/>
                </a:ext>
              </a:extLst>
            </p:cNvPr>
            <p:cNvSpPr txBox="1"/>
            <p:nvPr/>
          </p:nvSpPr>
          <p:spPr>
            <a:xfrm>
              <a:off x="2332480" y="1572025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819296-4CA5-BEAF-B1CA-BED685B8E71A}"/>
              </a:ext>
            </a:extLst>
          </p:cNvPr>
          <p:cNvGrpSpPr/>
          <p:nvPr/>
        </p:nvGrpSpPr>
        <p:grpSpPr>
          <a:xfrm>
            <a:off x="4745145" y="1572025"/>
            <a:ext cx="283661" cy="599725"/>
            <a:chOff x="4818358" y="1572025"/>
            <a:chExt cx="283661" cy="5997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E41EC9-77B8-F31A-4B60-2F357A720560}"/>
                </a:ext>
              </a:extLst>
            </p:cNvPr>
            <p:cNvSpPr/>
            <p:nvPr/>
          </p:nvSpPr>
          <p:spPr>
            <a:xfrm>
              <a:off x="4891838" y="20277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FC318E-5CCF-0F95-E997-EB5F75D8DC51}"/>
                </a:ext>
              </a:extLst>
            </p:cNvPr>
            <p:cNvSpPr txBox="1"/>
            <p:nvPr/>
          </p:nvSpPr>
          <p:spPr>
            <a:xfrm>
              <a:off x="4818358" y="1572025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8B3B86-8C55-7137-3768-7E82B1BF2441}"/>
              </a:ext>
            </a:extLst>
          </p:cNvPr>
          <p:cNvGrpSpPr/>
          <p:nvPr/>
        </p:nvGrpSpPr>
        <p:grpSpPr>
          <a:xfrm>
            <a:off x="7222806" y="1572025"/>
            <a:ext cx="283661" cy="599725"/>
            <a:chOff x="7268024" y="1572025"/>
            <a:chExt cx="283661" cy="59972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EA36902-A254-2FE6-83E3-A2E8B6487FA3}"/>
                </a:ext>
              </a:extLst>
            </p:cNvPr>
            <p:cNvSpPr/>
            <p:nvPr/>
          </p:nvSpPr>
          <p:spPr>
            <a:xfrm>
              <a:off x="7339909" y="20277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595378-3CBA-F2BF-8F3F-065F51DAC54D}"/>
                </a:ext>
              </a:extLst>
            </p:cNvPr>
            <p:cNvSpPr txBox="1"/>
            <p:nvPr/>
          </p:nvSpPr>
          <p:spPr>
            <a:xfrm>
              <a:off x="7268024" y="1572025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71324A-B032-6862-7AFB-B4602E10F5B8}"/>
              </a:ext>
            </a:extLst>
          </p:cNvPr>
          <p:cNvGrpSpPr/>
          <p:nvPr/>
        </p:nvGrpSpPr>
        <p:grpSpPr>
          <a:xfrm>
            <a:off x="9700467" y="1572025"/>
            <a:ext cx="283661" cy="599725"/>
            <a:chOff x="9790113" y="1572025"/>
            <a:chExt cx="283661" cy="59972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C79F606-5D74-9DA9-DCE0-DBD27BD39133}"/>
                </a:ext>
              </a:extLst>
            </p:cNvPr>
            <p:cNvSpPr/>
            <p:nvPr/>
          </p:nvSpPr>
          <p:spPr>
            <a:xfrm>
              <a:off x="9860403" y="20277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6E152C-4393-C404-AE61-3BA606A317EA}"/>
                </a:ext>
              </a:extLst>
            </p:cNvPr>
            <p:cNvSpPr txBox="1"/>
            <p:nvPr/>
          </p:nvSpPr>
          <p:spPr>
            <a:xfrm>
              <a:off x="9790113" y="1572025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C27EFF-A1DB-64CD-4C59-7FB5C30C7884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50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51D088-82B1-64BD-FA5C-2DCE951C382A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99B02F-7FD1-CBE6-BB39-818DEA40FF08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6B03931-B6DE-3B34-9ED2-F306B1963D20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CF9B22-39CB-3301-275A-A9496D781FC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3D4EDC-69F8-278A-78CD-FA7BD6B78F78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A48316-958A-D0DA-0E47-EE69D2743B7E}"/>
              </a:ext>
            </a:extLst>
          </p:cNvPr>
          <p:cNvSpPr/>
          <p:nvPr/>
        </p:nvSpPr>
        <p:spPr>
          <a:xfrm>
            <a:off x="7503562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08FE5-6851-0A50-34BD-40FD1678DBE0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44AFA-A285-8293-7876-1E25D11A4EC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60FD-E96F-7007-5853-BFC25064AE10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8C9D2-19FC-A742-DE24-3B4AC9076702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FD0B3-FB5C-B1D1-9846-263F0AEFE475}"/>
              </a:ext>
            </a:extLst>
          </p:cNvPr>
          <p:cNvSpPr txBox="1"/>
          <p:nvPr/>
        </p:nvSpPr>
        <p:spPr>
          <a:xfrm>
            <a:off x="7101876" y="532655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F208D-743C-5696-D641-07BEDECC0AFD}"/>
              </a:ext>
            </a:extLst>
          </p:cNvPr>
          <p:cNvSpPr txBox="1"/>
          <p:nvPr/>
        </p:nvSpPr>
        <p:spPr>
          <a:xfrm>
            <a:off x="7008101" y="721723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6021FB-BEC4-2888-31BD-2A471FD5E06A}"/>
              </a:ext>
            </a:extLst>
          </p:cNvPr>
          <p:cNvGrpSpPr/>
          <p:nvPr/>
        </p:nvGrpSpPr>
        <p:grpSpPr>
          <a:xfrm>
            <a:off x="6936455" y="975071"/>
            <a:ext cx="1261262" cy="326031"/>
            <a:chOff x="6936455" y="975071"/>
            <a:chExt cx="1261262" cy="32603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0FD63F-40E3-B237-A9AA-7D6E5D2B6563}"/>
                </a:ext>
              </a:extLst>
            </p:cNvPr>
            <p:cNvSpPr/>
            <p:nvPr/>
          </p:nvSpPr>
          <p:spPr>
            <a:xfrm>
              <a:off x="7009881" y="975071"/>
              <a:ext cx="1114410" cy="316053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E10C1-C765-627C-0B66-7859AC0FA26E}"/>
                </a:ext>
              </a:extLst>
            </p:cNvPr>
            <p:cNvSpPr txBox="1"/>
            <p:nvPr/>
          </p:nvSpPr>
          <p:spPr>
            <a:xfrm>
              <a:off x="6936455" y="993325"/>
              <a:ext cx="1261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05</a:t>
              </a:r>
              <a:endPara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2AB655E-3E0F-21E2-AAFB-636D70E0F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98" y="3095737"/>
            <a:ext cx="2995829" cy="2829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F4FE271-4BA8-E1DD-9FE7-08D64D0F70FC}"/>
              </a:ext>
            </a:extLst>
          </p:cNvPr>
          <p:cNvSpPr/>
          <p:nvPr/>
        </p:nvSpPr>
        <p:spPr>
          <a:xfrm>
            <a:off x="4187153" y="2113203"/>
            <a:ext cx="1921214" cy="196506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0D5AFAB9-0724-5544-CA9B-023C2BE3310F}"/>
              </a:ext>
            </a:extLst>
          </p:cNvPr>
          <p:cNvGrpSpPr/>
          <p:nvPr/>
        </p:nvGrpSpPr>
        <p:grpSpPr>
          <a:xfrm>
            <a:off x="1085233" y="1821191"/>
            <a:ext cx="2995829" cy="1194998"/>
            <a:chOff x="2664033" y="1726356"/>
            <a:chExt cx="2995829" cy="119499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84A5EAF-7A69-7912-0CDD-ECA4FAFDE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243" y="1726356"/>
              <a:ext cx="1296338" cy="4699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EA531EAD-F83A-F856-355A-55EBBFF83D66}"/>
                </a:ext>
              </a:extLst>
            </p:cNvPr>
            <p:cNvSpPr txBox="1"/>
            <p:nvPr/>
          </p:nvSpPr>
          <p:spPr>
            <a:xfrm>
              <a:off x="2792511" y="2224777"/>
              <a:ext cx="27388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Count vectorizer</a:t>
              </a:r>
              <a:br>
                <a:rPr lang="en-US" altLang="ko-KR" b="0" dirty="0"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</a:b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TF-IDF vectorizer</a:t>
              </a:r>
              <a:endParaRPr lang="en-US" altLang="ko-KR" b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A5A022E-75EF-999A-5BF5-4AD1AAD63335}"/>
                </a:ext>
              </a:extLst>
            </p:cNvPr>
            <p:cNvSpPr/>
            <p:nvPr/>
          </p:nvSpPr>
          <p:spPr>
            <a:xfrm>
              <a:off x="2664033" y="1726356"/>
              <a:ext cx="2995829" cy="119499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2038902A-6B5D-554E-1302-80C432AD532A}"/>
              </a:ext>
            </a:extLst>
          </p:cNvPr>
          <p:cNvGrpSpPr/>
          <p:nvPr/>
        </p:nvGrpSpPr>
        <p:grpSpPr>
          <a:xfrm>
            <a:off x="5024673" y="1482526"/>
            <a:ext cx="6139339" cy="4443158"/>
            <a:chOff x="5024673" y="1482526"/>
            <a:chExt cx="6139339" cy="444315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FCA62CA-A9BA-135C-0376-E0838FDFA2C4}"/>
                </a:ext>
              </a:extLst>
            </p:cNvPr>
            <p:cNvGrpSpPr/>
            <p:nvPr/>
          </p:nvGrpSpPr>
          <p:grpSpPr>
            <a:xfrm>
              <a:off x="7008102" y="1821190"/>
              <a:ext cx="4155910" cy="4104494"/>
              <a:chOff x="8157417" y="1359209"/>
              <a:chExt cx="3343502" cy="356229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0D074A6-E7A8-4427-9772-A62BD656A0B2}"/>
                  </a:ext>
                </a:extLst>
              </p:cNvPr>
              <p:cNvSpPr/>
              <p:nvPr/>
            </p:nvSpPr>
            <p:spPr>
              <a:xfrm>
                <a:off x="8157417" y="1359209"/>
                <a:ext cx="3194086" cy="35622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11756D-D8C1-F942-EC60-54507DD83BE9}"/>
                  </a:ext>
                </a:extLst>
              </p:cNvPr>
              <p:cNvSpPr txBox="1"/>
              <p:nvPr/>
            </p:nvSpPr>
            <p:spPr>
              <a:xfrm>
                <a:off x="8268074" y="1442312"/>
                <a:ext cx="3232845" cy="3445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array([[0.,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0.],</a:t>
                </a:r>
              </a:p>
              <a:p>
                <a:r>
                  <a:rPr lang="en-US" altLang="ko-KR" sz="2100" dirty="0">
                    <a:solidFill>
                      <a:srgbClr val="1D1C1D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     </a:t>
                </a: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[0., 0., 0., ..., 0., 0., 0.],</a:t>
                </a:r>
                <a:endParaRPr lang="en-US" altLang="ko-KR" sz="2100" dirty="0">
                  <a:solidFill>
                    <a:srgbClr val="1D1C1D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     [0., 0., 0., ..., 0., 0., 0.],</a:t>
                </a:r>
              </a:p>
              <a:p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     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...,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0.],</a:t>
                </a:r>
              </a:p>
              <a:p>
                <a:r>
                  <a:rPr lang="en-US" altLang="ko-KR" sz="2100" dirty="0">
                    <a:solidFill>
                      <a:srgbClr val="1D1C1D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     </a:t>
                </a: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[0., 0., 0., ..., 0., 0., 0.],</a:t>
                </a:r>
              </a:p>
              <a:p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     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0.]])</a:t>
                </a:r>
                <a:endParaRPr lang="ko-KR" altLang="en-US" sz="21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</p:txBody>
          </p: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388030A-8506-F84B-F644-32B336A6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473" y="1821190"/>
              <a:ext cx="1909628" cy="2920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393223C-CF46-9A1A-8200-61A4436222F5}"/>
                </a:ext>
              </a:extLst>
            </p:cNvPr>
            <p:cNvCxnSpPr>
              <a:cxnSpLocks/>
            </p:cNvCxnSpPr>
            <p:nvPr/>
          </p:nvCxnSpPr>
          <p:spPr>
            <a:xfrm>
              <a:off x="5024673" y="4078271"/>
              <a:ext cx="1983428" cy="18474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55D8D9D1-3273-0E02-8C43-391F2774ECF9}"/>
                </a:ext>
              </a:extLst>
            </p:cNvPr>
            <p:cNvSpPr txBox="1"/>
            <p:nvPr/>
          </p:nvSpPr>
          <p:spPr>
            <a:xfrm>
              <a:off x="8311254" y="1482526"/>
              <a:ext cx="16778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0" dirty="0"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토큰화 완료</a:t>
              </a:r>
              <a:endParaRPr lang="en-US" altLang="ko-KR" b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C53ED9-7DAB-FC3E-11B5-D08A76DC5C2B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505F84-136D-8403-24A5-0BAE26B2721B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1E4166-54C1-E43F-D25A-69C7D78E2C96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41997B-D7CC-A114-9407-C6B688C75840}"/>
                </a:ext>
              </a:extLst>
            </p:cNvPr>
            <p:cNvSpPr txBox="1"/>
            <p:nvPr/>
          </p:nvSpPr>
          <p:spPr>
            <a:xfrm>
              <a:off x="1066698" y="5845229"/>
              <a:ext cx="10058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최종적으로 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‘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 덩어리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’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에서 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‘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필요한 토큰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’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까지 </a:t>
              </a:r>
              <a:r>
                <a:rPr lang="ko-KR" altLang="en-US" sz="2800" b="0" i="0" u="none" strike="noStrike" dirty="0" err="1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전처리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완료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9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82644" y="721723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분석</a:t>
              </a:r>
            </a:p>
          </p:txBody>
        </p: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F026FB72-D944-B4B3-AA09-137E3C880872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aphicFrame>
        <p:nvGraphicFramePr>
          <p:cNvPr id="273" name="표 272">
            <a:extLst>
              <a:ext uri="{FF2B5EF4-FFF2-40B4-BE49-F238E27FC236}">
                <a16:creationId xmlns:a16="http://schemas.microsoft.com/office/drawing/2014/main" id="{CE19DC92-2A7C-4AB7-644C-B7D03D817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6509"/>
              </p:ext>
            </p:extLst>
          </p:nvPr>
        </p:nvGraphicFramePr>
        <p:xfrm>
          <a:off x="625935" y="2258458"/>
          <a:ext cx="5375480" cy="2971677"/>
        </p:xfrm>
        <a:graphic>
          <a:graphicData uri="http://schemas.openxmlformats.org/drawingml/2006/table">
            <a:tbl>
              <a:tblPr/>
              <a:tblGrid>
                <a:gridCol w="1343870">
                  <a:extLst>
                    <a:ext uri="{9D8B030D-6E8A-4147-A177-3AD203B41FA5}">
                      <a16:colId xmlns:a16="http://schemas.microsoft.com/office/drawing/2014/main" val="604069209"/>
                    </a:ext>
                  </a:extLst>
                </a:gridCol>
                <a:gridCol w="1343870">
                  <a:extLst>
                    <a:ext uri="{9D8B030D-6E8A-4147-A177-3AD203B41FA5}">
                      <a16:colId xmlns:a16="http://schemas.microsoft.com/office/drawing/2014/main" val="2256971395"/>
                    </a:ext>
                  </a:extLst>
                </a:gridCol>
                <a:gridCol w="1343870">
                  <a:extLst>
                    <a:ext uri="{9D8B030D-6E8A-4147-A177-3AD203B41FA5}">
                      <a16:colId xmlns:a16="http://schemas.microsoft.com/office/drawing/2014/main" val="3610639959"/>
                    </a:ext>
                  </a:extLst>
                </a:gridCol>
                <a:gridCol w="1343870">
                  <a:extLst>
                    <a:ext uri="{9D8B030D-6E8A-4147-A177-3AD203B41FA5}">
                      <a16:colId xmlns:a16="http://schemas.microsoft.com/office/drawing/2014/main" val="1949292764"/>
                    </a:ext>
                  </a:extLst>
                </a:gridCol>
              </a:tblGrid>
              <a:tr h="3603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n_estimators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max_depth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train_score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test_score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56969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391979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3512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441555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0.988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0.803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1879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37896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43263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59911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0.806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80340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0.805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030156"/>
                  </a:ext>
                </a:extLst>
              </a:tr>
              <a:tr h="261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94719"/>
                  </a:ext>
                </a:extLst>
              </a:tr>
            </a:tbl>
          </a:graphicData>
        </a:graphic>
      </p:graphicFrame>
      <p:graphicFrame>
        <p:nvGraphicFramePr>
          <p:cNvPr id="275" name="표 274">
            <a:extLst>
              <a:ext uri="{FF2B5EF4-FFF2-40B4-BE49-F238E27FC236}">
                <a16:creationId xmlns:a16="http://schemas.microsoft.com/office/drawing/2014/main" id="{1AD362B8-2FCE-B983-D86A-3C7D3F971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77897"/>
              </p:ext>
            </p:extLst>
          </p:nvPr>
        </p:nvGraphicFramePr>
        <p:xfrm>
          <a:off x="6250089" y="2258458"/>
          <a:ext cx="5315976" cy="2590813"/>
        </p:xfrm>
        <a:graphic>
          <a:graphicData uri="http://schemas.openxmlformats.org/drawingml/2006/table">
            <a:tbl>
              <a:tblPr/>
              <a:tblGrid>
                <a:gridCol w="1328994">
                  <a:extLst>
                    <a:ext uri="{9D8B030D-6E8A-4147-A177-3AD203B41FA5}">
                      <a16:colId xmlns:a16="http://schemas.microsoft.com/office/drawing/2014/main" val="1303195935"/>
                    </a:ext>
                  </a:extLst>
                </a:gridCol>
                <a:gridCol w="1328994">
                  <a:extLst>
                    <a:ext uri="{9D8B030D-6E8A-4147-A177-3AD203B41FA5}">
                      <a16:colId xmlns:a16="http://schemas.microsoft.com/office/drawing/2014/main" val="634817168"/>
                    </a:ext>
                  </a:extLst>
                </a:gridCol>
                <a:gridCol w="1328994">
                  <a:extLst>
                    <a:ext uri="{9D8B030D-6E8A-4147-A177-3AD203B41FA5}">
                      <a16:colId xmlns:a16="http://schemas.microsoft.com/office/drawing/2014/main" val="2163790716"/>
                    </a:ext>
                  </a:extLst>
                </a:gridCol>
                <a:gridCol w="1328994">
                  <a:extLst>
                    <a:ext uri="{9D8B030D-6E8A-4147-A177-3AD203B41FA5}">
                      <a16:colId xmlns:a16="http://schemas.microsoft.com/office/drawing/2014/main" val="2600905042"/>
                    </a:ext>
                  </a:extLst>
                </a:gridCol>
              </a:tblGrid>
              <a:tr h="3635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n_estimators</a:t>
                      </a:r>
                      <a:endParaRPr lang="en-US" sz="105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max_depth</a:t>
                      </a:r>
                      <a:endParaRPr lang="en-US" sz="105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train_score</a:t>
                      </a:r>
                      <a:endParaRPr lang="en-US" sz="105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test_score</a:t>
                      </a:r>
                      <a:endParaRPr lang="en-US" sz="105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23106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0.990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21402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0.990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16176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0.990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09943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57675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39102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181386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725008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0.990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83559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50" b="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0.990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934066"/>
                  </a:ext>
                </a:extLst>
              </a:tr>
            </a:tbl>
          </a:graphicData>
        </a:graphic>
      </p:graphicFrame>
      <p:sp>
        <p:nvSpPr>
          <p:cNvPr id="276" name="TextBox 275">
            <a:extLst>
              <a:ext uri="{FF2B5EF4-FFF2-40B4-BE49-F238E27FC236}">
                <a16:creationId xmlns:a16="http://schemas.microsoft.com/office/drawing/2014/main" id="{6718C335-BB10-DFB6-E67E-8FC972D32E34}"/>
              </a:ext>
            </a:extLst>
          </p:cNvPr>
          <p:cNvSpPr txBox="1"/>
          <p:nvPr/>
        </p:nvSpPr>
        <p:spPr>
          <a:xfrm>
            <a:off x="767508" y="1044131"/>
            <a:ext cx="10656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1D1C1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교차 검증 전 </a:t>
            </a:r>
            <a:r>
              <a:rPr lang="en-US" altLang="ko-KR" sz="2800" dirty="0">
                <a:solidFill>
                  <a:srgbClr val="1D1C1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Human Learning </a:t>
            </a:r>
            <a:r>
              <a:rPr lang="ko-KR" altLang="en-US" sz="2800" dirty="0">
                <a:solidFill>
                  <a:srgbClr val="1D1C1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</a:t>
            </a:r>
            <a:endParaRPr lang="en-US" altLang="ko-KR" sz="2800" b="0" i="0" u="none" strike="noStrike" dirty="0">
              <a:solidFill>
                <a:srgbClr val="1D1C1D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72585180-2F27-3958-5A04-C6A6C8385796}"/>
              </a:ext>
            </a:extLst>
          </p:cNvPr>
          <p:cNvSpPr txBox="1"/>
          <p:nvPr/>
        </p:nvSpPr>
        <p:spPr>
          <a:xfrm>
            <a:off x="1318352" y="5845229"/>
            <a:ext cx="9555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라벨 볼륨에 따라 </a:t>
            </a:r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fitting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결과가 상반되게 나타남</a:t>
            </a:r>
            <a:endParaRPr lang="en-US" altLang="ko-KR" sz="2800" b="0" i="0" u="none" strike="noStrike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4570E068-3A91-5955-81E8-D39E0B6F8F02}"/>
              </a:ext>
            </a:extLst>
          </p:cNvPr>
          <p:cNvSpPr txBox="1"/>
          <p:nvPr/>
        </p:nvSpPr>
        <p:spPr>
          <a:xfrm>
            <a:off x="7878940" y="1879448"/>
            <a:ext cx="2058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볼륨이 작은 라벨</a:t>
            </a:r>
            <a:endParaRPr lang="en-US" altLang="ko-KR" b="0" dirty="0"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F434077-FAC3-623C-E3FE-94D5404766F9}"/>
              </a:ext>
            </a:extLst>
          </p:cNvPr>
          <p:cNvSpPr txBox="1"/>
          <p:nvPr/>
        </p:nvSpPr>
        <p:spPr>
          <a:xfrm>
            <a:off x="2445007" y="1879448"/>
            <a:ext cx="167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볼륨이 큰 라벨</a:t>
            </a:r>
            <a:endParaRPr lang="en-US" altLang="ko-KR" b="0" dirty="0"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0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82644" y="721723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분석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D461F8-240F-0AEA-0CBC-65B3BC9BC6A4}"/>
              </a:ext>
            </a:extLst>
          </p:cNvPr>
          <p:cNvGrpSpPr/>
          <p:nvPr/>
        </p:nvGrpSpPr>
        <p:grpSpPr>
          <a:xfrm>
            <a:off x="1137876" y="2628678"/>
            <a:ext cx="3513832" cy="2600666"/>
            <a:chOff x="1849823" y="4428963"/>
            <a:chExt cx="3523576" cy="2049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1869D9-FF24-AACC-4E97-1FD3AE54C30E}"/>
                </a:ext>
              </a:extLst>
            </p:cNvPr>
            <p:cNvSpPr/>
            <p:nvPr/>
          </p:nvSpPr>
          <p:spPr>
            <a:xfrm>
              <a:off x="1849823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59D3185-AC76-5E2A-7BFA-E386DC7FC278}"/>
                </a:ext>
              </a:extLst>
            </p:cNvPr>
            <p:cNvSpPr/>
            <p:nvPr/>
          </p:nvSpPr>
          <p:spPr>
            <a:xfrm>
              <a:off x="2204305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9F9E7F-5123-DA2A-B643-330625F81F7D}"/>
                </a:ext>
              </a:extLst>
            </p:cNvPr>
            <p:cNvSpPr/>
            <p:nvPr/>
          </p:nvSpPr>
          <p:spPr>
            <a:xfrm>
              <a:off x="2913270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FEBBAD-730A-7783-7FA8-52467ECD979D}"/>
                </a:ext>
              </a:extLst>
            </p:cNvPr>
            <p:cNvSpPr/>
            <p:nvPr/>
          </p:nvSpPr>
          <p:spPr>
            <a:xfrm>
              <a:off x="3267752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1A67C63-7268-61A6-0482-8F2A1CE80D4E}"/>
                </a:ext>
              </a:extLst>
            </p:cNvPr>
            <p:cNvSpPr/>
            <p:nvPr/>
          </p:nvSpPr>
          <p:spPr>
            <a:xfrm>
              <a:off x="3976717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0D884C-691D-F956-87BB-CFFDE43DB90F}"/>
                </a:ext>
              </a:extLst>
            </p:cNvPr>
            <p:cNvSpPr/>
            <p:nvPr/>
          </p:nvSpPr>
          <p:spPr>
            <a:xfrm>
              <a:off x="2558788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07E4A54-C012-C967-54F7-1110C84670BF}"/>
                </a:ext>
              </a:extLst>
            </p:cNvPr>
            <p:cNvSpPr/>
            <p:nvPr/>
          </p:nvSpPr>
          <p:spPr>
            <a:xfrm>
              <a:off x="3622234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E03465-6301-7249-B19F-A0906B938985}"/>
                </a:ext>
              </a:extLst>
            </p:cNvPr>
            <p:cNvSpPr/>
            <p:nvPr/>
          </p:nvSpPr>
          <p:spPr>
            <a:xfrm>
              <a:off x="4331199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893792-A3FC-445F-EF74-50F1180637EA}"/>
                </a:ext>
              </a:extLst>
            </p:cNvPr>
            <p:cNvSpPr/>
            <p:nvPr/>
          </p:nvSpPr>
          <p:spPr>
            <a:xfrm>
              <a:off x="4685681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8A6F3C-0F58-D5E3-95B3-D0D39A90D09D}"/>
                </a:ext>
              </a:extLst>
            </p:cNvPr>
            <p:cNvSpPr/>
            <p:nvPr/>
          </p:nvSpPr>
          <p:spPr>
            <a:xfrm>
              <a:off x="5040165" y="4428963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8219901-2D31-EA1B-00AE-D166DB558C47}"/>
                </a:ext>
              </a:extLst>
            </p:cNvPr>
            <p:cNvSpPr/>
            <p:nvPr/>
          </p:nvSpPr>
          <p:spPr>
            <a:xfrm>
              <a:off x="1849823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B3BB06-6395-9A26-ECBE-54D881C985E0}"/>
                </a:ext>
              </a:extLst>
            </p:cNvPr>
            <p:cNvSpPr/>
            <p:nvPr/>
          </p:nvSpPr>
          <p:spPr>
            <a:xfrm>
              <a:off x="2204305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D2D3723-22FC-DEB9-EAF9-6D15A73073E8}"/>
                </a:ext>
              </a:extLst>
            </p:cNvPr>
            <p:cNvSpPr/>
            <p:nvPr/>
          </p:nvSpPr>
          <p:spPr>
            <a:xfrm>
              <a:off x="2913270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5778D7-1095-2CBA-2795-2B886E1EFF23}"/>
                </a:ext>
              </a:extLst>
            </p:cNvPr>
            <p:cNvSpPr/>
            <p:nvPr/>
          </p:nvSpPr>
          <p:spPr>
            <a:xfrm>
              <a:off x="3267752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74A18AA-507A-99CF-ED73-051D716A38BB}"/>
                </a:ext>
              </a:extLst>
            </p:cNvPr>
            <p:cNvSpPr/>
            <p:nvPr/>
          </p:nvSpPr>
          <p:spPr>
            <a:xfrm>
              <a:off x="3976717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870773-6B85-DC22-3FEF-0B593C6CF13F}"/>
                </a:ext>
              </a:extLst>
            </p:cNvPr>
            <p:cNvSpPr/>
            <p:nvPr/>
          </p:nvSpPr>
          <p:spPr>
            <a:xfrm>
              <a:off x="2558788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7E461FE-4555-A9FB-C17C-FB652246FF02}"/>
                </a:ext>
              </a:extLst>
            </p:cNvPr>
            <p:cNvSpPr/>
            <p:nvPr/>
          </p:nvSpPr>
          <p:spPr>
            <a:xfrm>
              <a:off x="3622234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57F973-47B7-5CA2-9059-5BA1C3179F14}"/>
                </a:ext>
              </a:extLst>
            </p:cNvPr>
            <p:cNvSpPr/>
            <p:nvPr/>
          </p:nvSpPr>
          <p:spPr>
            <a:xfrm>
              <a:off x="4331199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15BB3C-BE2E-0576-D169-73989436BF13}"/>
                </a:ext>
              </a:extLst>
            </p:cNvPr>
            <p:cNvSpPr/>
            <p:nvPr/>
          </p:nvSpPr>
          <p:spPr>
            <a:xfrm>
              <a:off x="4685681" y="4637429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F9E43CD-0399-8D48-E10D-E0C4FC8A75C8}"/>
                </a:ext>
              </a:extLst>
            </p:cNvPr>
            <p:cNvSpPr/>
            <p:nvPr/>
          </p:nvSpPr>
          <p:spPr>
            <a:xfrm>
              <a:off x="5040165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FCBE64-5467-101D-7EF2-596475699C9D}"/>
                </a:ext>
              </a:extLst>
            </p:cNvPr>
            <p:cNvSpPr/>
            <p:nvPr/>
          </p:nvSpPr>
          <p:spPr>
            <a:xfrm>
              <a:off x="1849823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CF63919-E477-A13E-E334-AEAFC7E170F1}"/>
                </a:ext>
              </a:extLst>
            </p:cNvPr>
            <p:cNvSpPr/>
            <p:nvPr/>
          </p:nvSpPr>
          <p:spPr>
            <a:xfrm>
              <a:off x="2204305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AAB6419-F4BD-E3C4-AFC1-313EC5258F3C}"/>
                </a:ext>
              </a:extLst>
            </p:cNvPr>
            <p:cNvSpPr/>
            <p:nvPr/>
          </p:nvSpPr>
          <p:spPr>
            <a:xfrm>
              <a:off x="2913270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FEF9470-6442-DB63-DE0C-19AEA372E7BB}"/>
                </a:ext>
              </a:extLst>
            </p:cNvPr>
            <p:cNvSpPr/>
            <p:nvPr/>
          </p:nvSpPr>
          <p:spPr>
            <a:xfrm>
              <a:off x="3267752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B110B0-06B6-73C4-1B59-5A76500D83BC}"/>
                </a:ext>
              </a:extLst>
            </p:cNvPr>
            <p:cNvSpPr/>
            <p:nvPr/>
          </p:nvSpPr>
          <p:spPr>
            <a:xfrm>
              <a:off x="3976717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494C51F-E1F2-7DCC-1802-E915FD122277}"/>
                </a:ext>
              </a:extLst>
            </p:cNvPr>
            <p:cNvSpPr/>
            <p:nvPr/>
          </p:nvSpPr>
          <p:spPr>
            <a:xfrm>
              <a:off x="2558788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98E710A-CE7C-7A11-B1E5-9FCCDCE100C2}"/>
                </a:ext>
              </a:extLst>
            </p:cNvPr>
            <p:cNvSpPr/>
            <p:nvPr/>
          </p:nvSpPr>
          <p:spPr>
            <a:xfrm>
              <a:off x="3622234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D263995-B2D6-C529-4A41-61972AFD92A2}"/>
                </a:ext>
              </a:extLst>
            </p:cNvPr>
            <p:cNvSpPr/>
            <p:nvPr/>
          </p:nvSpPr>
          <p:spPr>
            <a:xfrm>
              <a:off x="4331199" y="4845895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408D10-8938-4A3F-C93F-C7B028774238}"/>
                </a:ext>
              </a:extLst>
            </p:cNvPr>
            <p:cNvSpPr/>
            <p:nvPr/>
          </p:nvSpPr>
          <p:spPr>
            <a:xfrm>
              <a:off x="4685681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200DEE7-3AAB-69F4-9467-45565F69DC6A}"/>
                </a:ext>
              </a:extLst>
            </p:cNvPr>
            <p:cNvSpPr/>
            <p:nvPr/>
          </p:nvSpPr>
          <p:spPr>
            <a:xfrm>
              <a:off x="5040165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9970CCA-9412-A1FB-AF17-C773FDBB4315}"/>
                </a:ext>
              </a:extLst>
            </p:cNvPr>
            <p:cNvSpPr/>
            <p:nvPr/>
          </p:nvSpPr>
          <p:spPr>
            <a:xfrm>
              <a:off x="1849823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22B711A-B2B7-0C73-93E4-C86FEFED47BA}"/>
                </a:ext>
              </a:extLst>
            </p:cNvPr>
            <p:cNvSpPr/>
            <p:nvPr/>
          </p:nvSpPr>
          <p:spPr>
            <a:xfrm>
              <a:off x="2204305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26B4067-9F32-A571-FCDA-725AC4FE22AC}"/>
                </a:ext>
              </a:extLst>
            </p:cNvPr>
            <p:cNvSpPr/>
            <p:nvPr/>
          </p:nvSpPr>
          <p:spPr>
            <a:xfrm>
              <a:off x="2913270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36DD451-AE5B-1834-BD33-6C2F74ECF0CB}"/>
                </a:ext>
              </a:extLst>
            </p:cNvPr>
            <p:cNvSpPr/>
            <p:nvPr/>
          </p:nvSpPr>
          <p:spPr>
            <a:xfrm>
              <a:off x="3267752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A34DF14-8922-C5C9-CB19-0A444249E868}"/>
                </a:ext>
              </a:extLst>
            </p:cNvPr>
            <p:cNvSpPr/>
            <p:nvPr/>
          </p:nvSpPr>
          <p:spPr>
            <a:xfrm>
              <a:off x="3976717" y="5054362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0292EF5-F6F1-E3BB-0BF2-7494E2AFD8A6}"/>
                </a:ext>
              </a:extLst>
            </p:cNvPr>
            <p:cNvSpPr/>
            <p:nvPr/>
          </p:nvSpPr>
          <p:spPr>
            <a:xfrm>
              <a:off x="2558788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5AA7F37-21E0-347A-6A1E-A831C5DCB04D}"/>
                </a:ext>
              </a:extLst>
            </p:cNvPr>
            <p:cNvSpPr/>
            <p:nvPr/>
          </p:nvSpPr>
          <p:spPr>
            <a:xfrm>
              <a:off x="3622234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373C876-10B9-1A4A-C11A-51829C87A210}"/>
                </a:ext>
              </a:extLst>
            </p:cNvPr>
            <p:cNvSpPr/>
            <p:nvPr/>
          </p:nvSpPr>
          <p:spPr>
            <a:xfrm>
              <a:off x="4331199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225C4F2-6ADE-EA32-9758-F26171FD6D2D}"/>
                </a:ext>
              </a:extLst>
            </p:cNvPr>
            <p:cNvSpPr/>
            <p:nvPr/>
          </p:nvSpPr>
          <p:spPr>
            <a:xfrm>
              <a:off x="4685681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FD8748B-6C69-C6B2-D05A-FA25744493A3}"/>
                </a:ext>
              </a:extLst>
            </p:cNvPr>
            <p:cNvSpPr/>
            <p:nvPr/>
          </p:nvSpPr>
          <p:spPr>
            <a:xfrm>
              <a:off x="5040165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F4E63F5-1C14-07C9-BB94-00114B67DE7C}"/>
                </a:ext>
              </a:extLst>
            </p:cNvPr>
            <p:cNvSpPr/>
            <p:nvPr/>
          </p:nvSpPr>
          <p:spPr>
            <a:xfrm>
              <a:off x="1849823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193538E-1097-B175-E2E2-919D94B1D3FD}"/>
                </a:ext>
              </a:extLst>
            </p:cNvPr>
            <p:cNvSpPr/>
            <p:nvPr/>
          </p:nvSpPr>
          <p:spPr>
            <a:xfrm>
              <a:off x="2204305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5416A35-5F40-F084-F29C-BB760EE6BF12}"/>
                </a:ext>
              </a:extLst>
            </p:cNvPr>
            <p:cNvSpPr/>
            <p:nvPr/>
          </p:nvSpPr>
          <p:spPr>
            <a:xfrm>
              <a:off x="2913270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0664B73-8107-22E0-31C6-018ED272F31C}"/>
                </a:ext>
              </a:extLst>
            </p:cNvPr>
            <p:cNvSpPr/>
            <p:nvPr/>
          </p:nvSpPr>
          <p:spPr>
            <a:xfrm>
              <a:off x="3267752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20ACB06-B294-1988-94ED-A0FEC2DF1528}"/>
                </a:ext>
              </a:extLst>
            </p:cNvPr>
            <p:cNvSpPr/>
            <p:nvPr/>
          </p:nvSpPr>
          <p:spPr>
            <a:xfrm>
              <a:off x="3976717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1253D7C-3173-6F15-E0AC-CEFCE9D3B9D0}"/>
                </a:ext>
              </a:extLst>
            </p:cNvPr>
            <p:cNvSpPr/>
            <p:nvPr/>
          </p:nvSpPr>
          <p:spPr>
            <a:xfrm>
              <a:off x="2558788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42A8751-7BC3-F911-D599-D0DB231DC33B}"/>
                </a:ext>
              </a:extLst>
            </p:cNvPr>
            <p:cNvSpPr/>
            <p:nvPr/>
          </p:nvSpPr>
          <p:spPr>
            <a:xfrm>
              <a:off x="3622234" y="5262828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DA59F32-EBC2-58D1-B853-BBA9EA0AC659}"/>
                </a:ext>
              </a:extLst>
            </p:cNvPr>
            <p:cNvSpPr/>
            <p:nvPr/>
          </p:nvSpPr>
          <p:spPr>
            <a:xfrm>
              <a:off x="4331199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92FC777-5B98-E391-120C-7F1CA71D9337}"/>
                </a:ext>
              </a:extLst>
            </p:cNvPr>
            <p:cNvSpPr/>
            <p:nvPr/>
          </p:nvSpPr>
          <p:spPr>
            <a:xfrm>
              <a:off x="4685681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16E7E9B-9E5F-A2B9-DB38-A48A911A9E4C}"/>
                </a:ext>
              </a:extLst>
            </p:cNvPr>
            <p:cNvSpPr/>
            <p:nvPr/>
          </p:nvSpPr>
          <p:spPr>
            <a:xfrm>
              <a:off x="5040165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D4B7425-8DD3-B5A1-1A14-70B3F0E5BDAC}"/>
                </a:ext>
              </a:extLst>
            </p:cNvPr>
            <p:cNvSpPr/>
            <p:nvPr/>
          </p:nvSpPr>
          <p:spPr>
            <a:xfrm>
              <a:off x="1849823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F303AD8-25BB-B4C9-79CA-8787FDE4892B}"/>
                </a:ext>
              </a:extLst>
            </p:cNvPr>
            <p:cNvSpPr/>
            <p:nvPr/>
          </p:nvSpPr>
          <p:spPr>
            <a:xfrm>
              <a:off x="2204305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F8C0BE0-4779-1A0C-EDCF-655E4F6FB210}"/>
                </a:ext>
              </a:extLst>
            </p:cNvPr>
            <p:cNvSpPr/>
            <p:nvPr/>
          </p:nvSpPr>
          <p:spPr>
            <a:xfrm>
              <a:off x="2913270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64F2D1F-723C-D379-F867-E2722751B34F}"/>
                </a:ext>
              </a:extLst>
            </p:cNvPr>
            <p:cNvSpPr/>
            <p:nvPr/>
          </p:nvSpPr>
          <p:spPr>
            <a:xfrm>
              <a:off x="3267752" y="5471294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7F1385A-7390-B3F7-D5F2-7598AE47582D}"/>
                </a:ext>
              </a:extLst>
            </p:cNvPr>
            <p:cNvSpPr/>
            <p:nvPr/>
          </p:nvSpPr>
          <p:spPr>
            <a:xfrm>
              <a:off x="3976717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9FDA4-4F56-36D5-2D8B-EA7D8EBAEFB8}"/>
                </a:ext>
              </a:extLst>
            </p:cNvPr>
            <p:cNvSpPr/>
            <p:nvPr/>
          </p:nvSpPr>
          <p:spPr>
            <a:xfrm>
              <a:off x="2558788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DEC5901-2128-9C86-D10E-F3A44EB6B54C}"/>
                </a:ext>
              </a:extLst>
            </p:cNvPr>
            <p:cNvSpPr/>
            <p:nvPr/>
          </p:nvSpPr>
          <p:spPr>
            <a:xfrm>
              <a:off x="3622234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C7C9778-4950-0102-B037-368F1F5F6CE8}"/>
                </a:ext>
              </a:extLst>
            </p:cNvPr>
            <p:cNvSpPr/>
            <p:nvPr/>
          </p:nvSpPr>
          <p:spPr>
            <a:xfrm>
              <a:off x="4331199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D13D3A6-8603-BFFF-9B81-CB87449C2600}"/>
                </a:ext>
              </a:extLst>
            </p:cNvPr>
            <p:cNvSpPr/>
            <p:nvPr/>
          </p:nvSpPr>
          <p:spPr>
            <a:xfrm>
              <a:off x="4685681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AAE77D0-8DC2-7159-B169-244AFA3AAF0B}"/>
                </a:ext>
              </a:extLst>
            </p:cNvPr>
            <p:cNvSpPr/>
            <p:nvPr/>
          </p:nvSpPr>
          <p:spPr>
            <a:xfrm>
              <a:off x="5040165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2F5DFD0-D104-DAED-D379-4932C4C3468D}"/>
                </a:ext>
              </a:extLst>
            </p:cNvPr>
            <p:cNvSpPr/>
            <p:nvPr/>
          </p:nvSpPr>
          <p:spPr>
            <a:xfrm>
              <a:off x="1849823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EC8D205-574D-40CB-05B6-3455133B0F45}"/>
                </a:ext>
              </a:extLst>
            </p:cNvPr>
            <p:cNvSpPr/>
            <p:nvPr/>
          </p:nvSpPr>
          <p:spPr>
            <a:xfrm>
              <a:off x="2204305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C8CFE75-23B7-AF4B-62C3-4741BB601117}"/>
                </a:ext>
              </a:extLst>
            </p:cNvPr>
            <p:cNvSpPr/>
            <p:nvPr/>
          </p:nvSpPr>
          <p:spPr>
            <a:xfrm>
              <a:off x="2913270" y="5679760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459E2B1-35C2-0A25-A415-F1944A125ED5}"/>
                </a:ext>
              </a:extLst>
            </p:cNvPr>
            <p:cNvSpPr/>
            <p:nvPr/>
          </p:nvSpPr>
          <p:spPr>
            <a:xfrm>
              <a:off x="3267752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FC1CF0E-D80C-39E2-FC6D-AFC23E73A771}"/>
                </a:ext>
              </a:extLst>
            </p:cNvPr>
            <p:cNvSpPr/>
            <p:nvPr/>
          </p:nvSpPr>
          <p:spPr>
            <a:xfrm>
              <a:off x="3976717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700EDCD-9522-EA48-23B4-CF6AE4B57872}"/>
                </a:ext>
              </a:extLst>
            </p:cNvPr>
            <p:cNvSpPr/>
            <p:nvPr/>
          </p:nvSpPr>
          <p:spPr>
            <a:xfrm>
              <a:off x="2558788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BEE4DCB-27AA-9227-D199-53B6086A5A07}"/>
                </a:ext>
              </a:extLst>
            </p:cNvPr>
            <p:cNvSpPr/>
            <p:nvPr/>
          </p:nvSpPr>
          <p:spPr>
            <a:xfrm>
              <a:off x="3622234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A0B7C93-6DFB-05EE-C6DA-6BDCFF612B73}"/>
                </a:ext>
              </a:extLst>
            </p:cNvPr>
            <p:cNvSpPr/>
            <p:nvPr/>
          </p:nvSpPr>
          <p:spPr>
            <a:xfrm>
              <a:off x="4331199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EC6CC96-4405-26DA-6D4D-9799D8E3B5D5}"/>
                </a:ext>
              </a:extLst>
            </p:cNvPr>
            <p:cNvSpPr/>
            <p:nvPr/>
          </p:nvSpPr>
          <p:spPr>
            <a:xfrm>
              <a:off x="4685681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320776-781D-C76A-14F7-42A4D4C28739}"/>
                </a:ext>
              </a:extLst>
            </p:cNvPr>
            <p:cNvSpPr/>
            <p:nvPr/>
          </p:nvSpPr>
          <p:spPr>
            <a:xfrm>
              <a:off x="5040165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ABDFF37-9458-8D6D-A6AA-C261B721C0F5}"/>
                </a:ext>
              </a:extLst>
            </p:cNvPr>
            <p:cNvSpPr/>
            <p:nvPr/>
          </p:nvSpPr>
          <p:spPr>
            <a:xfrm>
              <a:off x="1849823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19109FD-E50F-5182-7407-89669AF9BFF1}"/>
                </a:ext>
              </a:extLst>
            </p:cNvPr>
            <p:cNvSpPr/>
            <p:nvPr/>
          </p:nvSpPr>
          <p:spPr>
            <a:xfrm>
              <a:off x="2204305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F36E9-E364-260C-AC98-93B86425FE1B}"/>
                </a:ext>
              </a:extLst>
            </p:cNvPr>
            <p:cNvSpPr/>
            <p:nvPr/>
          </p:nvSpPr>
          <p:spPr>
            <a:xfrm>
              <a:off x="2913270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CBC2AE1-8AD9-100D-E06E-2F2C2F280873}"/>
                </a:ext>
              </a:extLst>
            </p:cNvPr>
            <p:cNvSpPr/>
            <p:nvPr/>
          </p:nvSpPr>
          <p:spPr>
            <a:xfrm>
              <a:off x="3267752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039FA54-E0CE-F6FF-D854-06E0FC844E36}"/>
                </a:ext>
              </a:extLst>
            </p:cNvPr>
            <p:cNvSpPr/>
            <p:nvPr/>
          </p:nvSpPr>
          <p:spPr>
            <a:xfrm>
              <a:off x="3976717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DA0166E-2E2E-D4F6-0507-6237676973AE}"/>
                </a:ext>
              </a:extLst>
            </p:cNvPr>
            <p:cNvSpPr/>
            <p:nvPr/>
          </p:nvSpPr>
          <p:spPr>
            <a:xfrm>
              <a:off x="2558788" y="5888227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571959C-6A65-4F51-1057-1DD83F665671}"/>
                </a:ext>
              </a:extLst>
            </p:cNvPr>
            <p:cNvSpPr/>
            <p:nvPr/>
          </p:nvSpPr>
          <p:spPr>
            <a:xfrm>
              <a:off x="3622234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A6A5D43-A70D-9537-016D-E883A165658E}"/>
                </a:ext>
              </a:extLst>
            </p:cNvPr>
            <p:cNvSpPr/>
            <p:nvPr/>
          </p:nvSpPr>
          <p:spPr>
            <a:xfrm>
              <a:off x="4331199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7E1B682-1631-A684-D54F-2F9D4878F7AC}"/>
                </a:ext>
              </a:extLst>
            </p:cNvPr>
            <p:cNvSpPr/>
            <p:nvPr/>
          </p:nvSpPr>
          <p:spPr>
            <a:xfrm>
              <a:off x="4685681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2603BAE-7378-8F2F-C0A4-9222B15DCC83}"/>
                </a:ext>
              </a:extLst>
            </p:cNvPr>
            <p:cNvSpPr/>
            <p:nvPr/>
          </p:nvSpPr>
          <p:spPr>
            <a:xfrm>
              <a:off x="5040165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4AD041C-ADAD-EDF7-9B01-9E505BF98977}"/>
                </a:ext>
              </a:extLst>
            </p:cNvPr>
            <p:cNvSpPr/>
            <p:nvPr/>
          </p:nvSpPr>
          <p:spPr>
            <a:xfrm>
              <a:off x="1849823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E5B6C9D-60AC-A8B2-FDB5-8C49AB7D91EB}"/>
                </a:ext>
              </a:extLst>
            </p:cNvPr>
            <p:cNvSpPr/>
            <p:nvPr/>
          </p:nvSpPr>
          <p:spPr>
            <a:xfrm>
              <a:off x="2204305" y="6096693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9021587-0108-61A6-79AE-38C780B87E7A}"/>
                </a:ext>
              </a:extLst>
            </p:cNvPr>
            <p:cNvSpPr/>
            <p:nvPr/>
          </p:nvSpPr>
          <p:spPr>
            <a:xfrm>
              <a:off x="2913270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F684974-0DDE-DBA2-D1E3-D2672543911E}"/>
                </a:ext>
              </a:extLst>
            </p:cNvPr>
            <p:cNvSpPr/>
            <p:nvPr/>
          </p:nvSpPr>
          <p:spPr>
            <a:xfrm>
              <a:off x="3267752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0F096F7-9311-4998-6DCC-5BC83DC6AC3B}"/>
                </a:ext>
              </a:extLst>
            </p:cNvPr>
            <p:cNvSpPr/>
            <p:nvPr/>
          </p:nvSpPr>
          <p:spPr>
            <a:xfrm>
              <a:off x="3976717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AF9362-DE20-2D9F-B419-87066EB29163}"/>
                </a:ext>
              </a:extLst>
            </p:cNvPr>
            <p:cNvSpPr/>
            <p:nvPr/>
          </p:nvSpPr>
          <p:spPr>
            <a:xfrm>
              <a:off x="2558788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EA962AB-0E26-25F1-4A72-05C2310BC239}"/>
                </a:ext>
              </a:extLst>
            </p:cNvPr>
            <p:cNvSpPr/>
            <p:nvPr/>
          </p:nvSpPr>
          <p:spPr>
            <a:xfrm>
              <a:off x="3622234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A8C01AB-27EA-03F9-1DE4-A69801E78930}"/>
                </a:ext>
              </a:extLst>
            </p:cNvPr>
            <p:cNvSpPr/>
            <p:nvPr/>
          </p:nvSpPr>
          <p:spPr>
            <a:xfrm>
              <a:off x="4331199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97B1E0B-EA43-E93A-94FB-10BF8EEB347F}"/>
                </a:ext>
              </a:extLst>
            </p:cNvPr>
            <p:cNvSpPr/>
            <p:nvPr/>
          </p:nvSpPr>
          <p:spPr>
            <a:xfrm>
              <a:off x="4685681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32A5DAB-6C7D-75B9-8659-42A7E9511458}"/>
                </a:ext>
              </a:extLst>
            </p:cNvPr>
            <p:cNvSpPr/>
            <p:nvPr/>
          </p:nvSpPr>
          <p:spPr>
            <a:xfrm>
              <a:off x="5040165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A00DD97-26CF-7649-1DBD-9C9486480F85}"/>
                </a:ext>
              </a:extLst>
            </p:cNvPr>
            <p:cNvSpPr/>
            <p:nvPr/>
          </p:nvSpPr>
          <p:spPr>
            <a:xfrm>
              <a:off x="1849823" y="6305163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AF10085-30AF-E3CA-1895-3BA7ABF5B34B}"/>
                </a:ext>
              </a:extLst>
            </p:cNvPr>
            <p:cNvSpPr/>
            <p:nvPr/>
          </p:nvSpPr>
          <p:spPr>
            <a:xfrm>
              <a:off x="2204305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DC42E66-566B-7969-1573-99A0AEC7526A}"/>
                </a:ext>
              </a:extLst>
            </p:cNvPr>
            <p:cNvSpPr/>
            <p:nvPr/>
          </p:nvSpPr>
          <p:spPr>
            <a:xfrm>
              <a:off x="2913270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9CF19E4-38F8-059F-50D0-CF03B98B3CF6}"/>
                </a:ext>
              </a:extLst>
            </p:cNvPr>
            <p:cNvSpPr/>
            <p:nvPr/>
          </p:nvSpPr>
          <p:spPr>
            <a:xfrm>
              <a:off x="3267752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A09A096-56B8-AEB1-3537-31EA7CC61A59}"/>
                </a:ext>
              </a:extLst>
            </p:cNvPr>
            <p:cNvSpPr/>
            <p:nvPr/>
          </p:nvSpPr>
          <p:spPr>
            <a:xfrm>
              <a:off x="3976717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450619F-E762-EFA6-576C-FE0EE0CD5655}"/>
                </a:ext>
              </a:extLst>
            </p:cNvPr>
            <p:cNvSpPr/>
            <p:nvPr/>
          </p:nvSpPr>
          <p:spPr>
            <a:xfrm>
              <a:off x="2558788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7DCBA13-E53A-74D9-957C-9F04DA4D48D5}"/>
                </a:ext>
              </a:extLst>
            </p:cNvPr>
            <p:cNvSpPr/>
            <p:nvPr/>
          </p:nvSpPr>
          <p:spPr>
            <a:xfrm>
              <a:off x="3622234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27BAE88-4849-9084-92CC-D031E9DEC618}"/>
                </a:ext>
              </a:extLst>
            </p:cNvPr>
            <p:cNvSpPr/>
            <p:nvPr/>
          </p:nvSpPr>
          <p:spPr>
            <a:xfrm>
              <a:off x="4331199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8DD2A53-4B86-6311-B5DF-8EC9F25D7D8E}"/>
                </a:ext>
              </a:extLst>
            </p:cNvPr>
            <p:cNvSpPr/>
            <p:nvPr/>
          </p:nvSpPr>
          <p:spPr>
            <a:xfrm>
              <a:off x="4685681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A4DC1ABF-4384-A674-41A5-704A45EC342C}"/>
                </a:ext>
              </a:extLst>
            </p:cNvPr>
            <p:cNvSpPr/>
            <p:nvPr/>
          </p:nvSpPr>
          <p:spPr>
            <a:xfrm>
              <a:off x="5040165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5A9D4A6-B0D5-31E2-1662-BCC8B9EB37DE}"/>
              </a:ext>
            </a:extLst>
          </p:cNvPr>
          <p:cNvGrpSpPr/>
          <p:nvPr/>
        </p:nvGrpSpPr>
        <p:grpSpPr>
          <a:xfrm>
            <a:off x="5844096" y="2627762"/>
            <a:ext cx="5250057" cy="2601582"/>
            <a:chOff x="5077562" y="4031081"/>
            <a:chExt cx="5264615" cy="2049721"/>
          </a:xfrm>
        </p:grpSpPr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93FEE981-1767-EE1A-90D5-20BA1C430EAE}"/>
                </a:ext>
              </a:extLst>
            </p:cNvPr>
            <p:cNvGrpSpPr/>
            <p:nvPr/>
          </p:nvGrpSpPr>
          <p:grpSpPr>
            <a:xfrm>
              <a:off x="6818601" y="4031081"/>
              <a:ext cx="3523576" cy="2049721"/>
              <a:chOff x="6818601" y="4428242"/>
              <a:chExt cx="3523576" cy="2125331"/>
            </a:xfrm>
          </p:grpSpPr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A6CA9C6-84D3-E33A-27E5-3B4997000B78}"/>
                  </a:ext>
                </a:extLst>
              </p:cNvPr>
              <p:cNvSpPr/>
              <p:nvPr/>
            </p:nvSpPr>
            <p:spPr>
              <a:xfrm>
                <a:off x="6818601" y="4428242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A6A43399-089C-A908-968D-435468723C26}"/>
                  </a:ext>
                </a:extLst>
              </p:cNvPr>
              <p:cNvSpPr/>
              <p:nvPr/>
            </p:nvSpPr>
            <p:spPr>
              <a:xfrm>
                <a:off x="8017071" y="4428242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B85F2C32-F560-6099-AB77-5084008D8AA6}"/>
                  </a:ext>
                </a:extLst>
              </p:cNvPr>
              <p:cNvSpPr/>
              <p:nvPr/>
            </p:nvSpPr>
            <p:spPr>
              <a:xfrm>
                <a:off x="9215544" y="4428242"/>
                <a:ext cx="1126633" cy="64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A6A5113B-E134-A8E9-37F3-1839A2193284}"/>
                  </a:ext>
                </a:extLst>
              </p:cNvPr>
              <p:cNvSpPr/>
              <p:nvPr/>
            </p:nvSpPr>
            <p:spPr>
              <a:xfrm>
                <a:off x="6818601" y="5166900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D62E896E-7987-2071-ABEC-7C9AAEA555E3}"/>
                  </a:ext>
                </a:extLst>
              </p:cNvPr>
              <p:cNvSpPr/>
              <p:nvPr/>
            </p:nvSpPr>
            <p:spPr>
              <a:xfrm>
                <a:off x="8017071" y="5166900"/>
                <a:ext cx="1126633" cy="64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5ED89F7-78F2-10D9-8AED-E091E3B74E5E}"/>
                  </a:ext>
                </a:extLst>
              </p:cNvPr>
              <p:cNvSpPr/>
              <p:nvPr/>
            </p:nvSpPr>
            <p:spPr>
              <a:xfrm>
                <a:off x="9215544" y="5166900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F0BBD27-554D-B303-4A56-9AB4D3B1261E}"/>
                  </a:ext>
                </a:extLst>
              </p:cNvPr>
              <p:cNvSpPr/>
              <p:nvPr/>
            </p:nvSpPr>
            <p:spPr>
              <a:xfrm>
                <a:off x="6818601" y="5905573"/>
                <a:ext cx="1126633" cy="64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A8FBBAAB-8C85-9D95-720E-F88E31CE463D}"/>
                  </a:ext>
                </a:extLst>
              </p:cNvPr>
              <p:cNvSpPr/>
              <p:nvPr/>
            </p:nvSpPr>
            <p:spPr>
              <a:xfrm>
                <a:off x="8017071" y="5905573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4EC47304-AD53-D307-EBAF-DFC2609534EE}"/>
                  </a:ext>
                </a:extLst>
              </p:cNvPr>
              <p:cNvSpPr/>
              <p:nvPr/>
            </p:nvSpPr>
            <p:spPr>
              <a:xfrm>
                <a:off x="9215544" y="5905573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5EA94BC0-8BE6-4CAA-6707-2C91A3D3B2DC}"/>
                </a:ext>
              </a:extLst>
            </p:cNvPr>
            <p:cNvGrpSpPr/>
            <p:nvPr/>
          </p:nvGrpSpPr>
          <p:grpSpPr>
            <a:xfrm>
              <a:off x="5077562" y="4773456"/>
              <a:ext cx="714076" cy="807477"/>
              <a:chOff x="5106582" y="4787891"/>
              <a:chExt cx="714076" cy="807477"/>
            </a:xfrm>
          </p:grpSpPr>
          <p:cxnSp>
            <p:nvCxnSpPr>
              <p:cNvPr id="260" name="직선 연결선 259">
                <a:extLst>
                  <a:ext uri="{FF2B5EF4-FFF2-40B4-BE49-F238E27FC236}">
                    <a16:creationId xmlns:a16="http://schemas.microsoft.com/office/drawing/2014/main" id="{F1BBDED3-A329-0492-5CF5-4DF8E3A408B2}"/>
                  </a:ext>
                </a:extLst>
              </p:cNvPr>
              <p:cNvCxnSpPr>
                <a:cxnSpLocks/>
              </p:cNvCxnSpPr>
              <p:nvPr/>
            </p:nvCxnSpPr>
            <p:spPr>
              <a:xfrm rot="2663210">
                <a:off x="5106582" y="4787891"/>
                <a:ext cx="714076" cy="0"/>
              </a:xfrm>
              <a:prstGeom prst="line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DE6F464-F210-13CF-0844-EC18C910DFF2}"/>
                  </a:ext>
                </a:extLst>
              </p:cNvPr>
              <p:cNvCxnSpPr>
                <a:cxnSpLocks/>
              </p:cNvCxnSpPr>
              <p:nvPr/>
            </p:nvCxnSpPr>
            <p:spPr>
              <a:xfrm rot="2663210" flipV="1">
                <a:off x="5473501" y="4875368"/>
                <a:ext cx="0" cy="720000"/>
              </a:xfrm>
              <a:prstGeom prst="line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F026FB72-D944-B4B3-AA09-137E3C880872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EC579-7287-2C9C-CD67-93F643B74C71}"/>
              </a:ext>
            </a:extLst>
          </p:cNvPr>
          <p:cNvSpPr txBox="1"/>
          <p:nvPr/>
        </p:nvSpPr>
        <p:spPr>
          <a:xfrm>
            <a:off x="2066470" y="2087691"/>
            <a:ext cx="167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K-fold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EC6BE-FBCC-E9F2-58A2-A4942994F9AB}"/>
              </a:ext>
            </a:extLst>
          </p:cNvPr>
          <p:cNvSpPr txBox="1"/>
          <p:nvPr/>
        </p:nvSpPr>
        <p:spPr>
          <a:xfrm>
            <a:off x="8498319" y="2093194"/>
            <a:ext cx="167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K-fold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C1F5F-B94F-D2BA-923F-A84B13FC776D}"/>
              </a:ext>
            </a:extLst>
          </p:cNvPr>
          <p:cNvSpPr txBox="1"/>
          <p:nvPr/>
        </p:nvSpPr>
        <p:spPr>
          <a:xfrm>
            <a:off x="767508" y="1044131"/>
            <a:ext cx="10656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1D1C1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Strarified</a:t>
            </a:r>
            <a:r>
              <a:rPr lang="en-US" altLang="ko-KR" sz="2800" dirty="0">
                <a:solidFill>
                  <a:srgbClr val="1D1C1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K-fold</a:t>
            </a:r>
            <a:r>
              <a:rPr lang="ko-KR" altLang="en-US" sz="2800" dirty="0">
                <a:solidFill>
                  <a:srgbClr val="1D1C1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 교차검증 진행</a:t>
            </a:r>
            <a:endParaRPr lang="en-US" altLang="ko-KR" sz="2800" b="0" i="0" u="none" strike="noStrike" dirty="0">
              <a:solidFill>
                <a:srgbClr val="1D1C1D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818655C0-C04B-E898-3186-2218CCE543B5}"/>
              </a:ext>
            </a:extLst>
          </p:cNvPr>
          <p:cNvSpPr txBox="1"/>
          <p:nvPr/>
        </p:nvSpPr>
        <p:spPr>
          <a:xfrm>
            <a:off x="976829" y="5845229"/>
            <a:ext cx="10238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데이터폴드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세트</a:t>
            </a:r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(n-split) 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값을 </a:t>
            </a:r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에서 </a:t>
            </a:r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으로 낮춰서 진행</a:t>
            </a:r>
            <a:endParaRPr lang="en-US" altLang="ko-KR" sz="2800" b="0" i="0" u="none" strike="noStrike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2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82644" y="721723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분석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4B6890-E0E7-88A8-5814-65C5705EF295}"/>
              </a:ext>
            </a:extLst>
          </p:cNvPr>
          <p:cNvGrpSpPr/>
          <p:nvPr/>
        </p:nvGrpSpPr>
        <p:grpSpPr>
          <a:xfrm>
            <a:off x="3405200" y="1280417"/>
            <a:ext cx="8444526" cy="4461328"/>
            <a:chOff x="-1038453" y="-617797"/>
            <a:chExt cx="12851810" cy="61761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F31D647-6E9D-FB7B-E8D8-C7DBCAE363CC}"/>
                </a:ext>
              </a:extLst>
            </p:cNvPr>
            <p:cNvGrpSpPr/>
            <p:nvPr/>
          </p:nvGrpSpPr>
          <p:grpSpPr>
            <a:xfrm>
              <a:off x="378644" y="855660"/>
              <a:ext cx="11434713" cy="4702713"/>
              <a:chOff x="518474" y="714258"/>
              <a:chExt cx="11434713" cy="470271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3D9FFB1-1BC7-FE31-5095-5C5F7D0C1AFC}"/>
                  </a:ext>
                </a:extLst>
              </p:cNvPr>
              <p:cNvSpPr/>
              <p:nvPr/>
            </p:nvSpPr>
            <p:spPr>
              <a:xfrm>
                <a:off x="2422687" y="2380266"/>
                <a:ext cx="311085" cy="220115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230C56-CEFF-2C0C-FF45-F249D739EE30}"/>
                  </a:ext>
                </a:extLst>
              </p:cNvPr>
              <p:cNvSpPr/>
              <p:nvPr/>
            </p:nvSpPr>
            <p:spPr>
              <a:xfrm>
                <a:off x="2036188" y="1574276"/>
                <a:ext cx="311085" cy="30071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44E4EE-AAC5-8074-DD2C-726C537FDB58}"/>
                  </a:ext>
                </a:extLst>
              </p:cNvPr>
              <p:cNvSpPr/>
              <p:nvPr/>
            </p:nvSpPr>
            <p:spPr>
              <a:xfrm>
                <a:off x="3388934" y="2380266"/>
                <a:ext cx="311085" cy="220115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0F3D4D9-BC96-C679-50AE-8E6C2E854FC4}"/>
                  </a:ext>
                </a:extLst>
              </p:cNvPr>
              <p:cNvSpPr/>
              <p:nvPr/>
            </p:nvSpPr>
            <p:spPr>
              <a:xfrm>
                <a:off x="3002435" y="1687396"/>
                <a:ext cx="311085" cy="28940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75DC200-B228-1E33-629C-2D1F43DACF3D}"/>
                  </a:ext>
                </a:extLst>
              </p:cNvPr>
              <p:cNvSpPr/>
              <p:nvPr/>
            </p:nvSpPr>
            <p:spPr>
              <a:xfrm>
                <a:off x="4355181" y="2380266"/>
                <a:ext cx="311085" cy="220115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90A0E81-D0B8-2E1D-BF03-EE605A698467}"/>
                  </a:ext>
                </a:extLst>
              </p:cNvPr>
              <p:cNvSpPr/>
              <p:nvPr/>
            </p:nvSpPr>
            <p:spPr>
              <a:xfrm>
                <a:off x="3968682" y="1687396"/>
                <a:ext cx="311085" cy="28940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B08F779-EB4B-9584-E9BF-4D9AF3FF799E}"/>
                  </a:ext>
                </a:extLst>
              </p:cNvPr>
              <p:cNvSpPr/>
              <p:nvPr/>
            </p:nvSpPr>
            <p:spPr>
              <a:xfrm>
                <a:off x="5321428" y="2304364"/>
                <a:ext cx="311085" cy="2277061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BB70E93-1CA8-46DA-CF11-23ED0DFC0FE0}"/>
                  </a:ext>
                </a:extLst>
              </p:cNvPr>
              <p:cNvSpPr/>
              <p:nvPr/>
            </p:nvSpPr>
            <p:spPr>
              <a:xfrm>
                <a:off x="4934929" y="1470581"/>
                <a:ext cx="311085" cy="311084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13AE6B9-A535-A55A-34A0-12C2654DA845}"/>
                  </a:ext>
                </a:extLst>
              </p:cNvPr>
              <p:cNvSpPr/>
              <p:nvPr/>
            </p:nvSpPr>
            <p:spPr>
              <a:xfrm>
                <a:off x="6287415" y="2380266"/>
                <a:ext cx="311085" cy="220115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0CED59A-1BF0-682E-FCDA-CA878AF64114}"/>
                  </a:ext>
                </a:extLst>
              </p:cNvPr>
              <p:cNvSpPr/>
              <p:nvPr/>
            </p:nvSpPr>
            <p:spPr>
              <a:xfrm>
                <a:off x="5900916" y="1687396"/>
                <a:ext cx="311085" cy="28940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B10EC44-9923-880B-C654-02EB5DE0354F}"/>
                  </a:ext>
                </a:extLst>
              </p:cNvPr>
              <p:cNvSpPr/>
              <p:nvPr/>
            </p:nvSpPr>
            <p:spPr>
              <a:xfrm>
                <a:off x="7253662" y="2177591"/>
                <a:ext cx="311085" cy="2403835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8AF46E6-3127-2A25-2A30-4649C49B23B2}"/>
                  </a:ext>
                </a:extLst>
              </p:cNvPr>
              <p:cNvSpPr/>
              <p:nvPr/>
            </p:nvSpPr>
            <p:spPr>
              <a:xfrm>
                <a:off x="6867163" y="1395167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D524F1-5348-BD72-A58B-9B5296BA2D15}"/>
                  </a:ext>
                </a:extLst>
              </p:cNvPr>
              <p:cNvSpPr/>
              <p:nvPr/>
            </p:nvSpPr>
            <p:spPr>
              <a:xfrm>
                <a:off x="8222792" y="2380266"/>
                <a:ext cx="311085" cy="220116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940A0C7-227E-686F-F10C-9B03943A7E2B}"/>
                  </a:ext>
                </a:extLst>
              </p:cNvPr>
              <p:cNvSpPr/>
              <p:nvPr/>
            </p:nvSpPr>
            <p:spPr>
              <a:xfrm>
                <a:off x="7836293" y="1395167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53A541F-3D62-5182-5C1A-CD431E058114}"/>
                  </a:ext>
                </a:extLst>
              </p:cNvPr>
              <p:cNvSpPr/>
              <p:nvPr/>
            </p:nvSpPr>
            <p:spPr>
              <a:xfrm>
                <a:off x="9195583" y="1977272"/>
                <a:ext cx="311085" cy="260415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49B4E06-ED1E-0E1C-D6C5-6A8D43785129}"/>
                  </a:ext>
                </a:extLst>
              </p:cNvPr>
              <p:cNvSpPr/>
              <p:nvPr/>
            </p:nvSpPr>
            <p:spPr>
              <a:xfrm>
                <a:off x="8809084" y="1395166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68BA1FD-8E76-3A17-1332-D600CE8CC488}"/>
                  </a:ext>
                </a:extLst>
              </p:cNvPr>
              <p:cNvSpPr/>
              <p:nvPr/>
            </p:nvSpPr>
            <p:spPr>
              <a:xfrm>
                <a:off x="10164713" y="2102177"/>
                <a:ext cx="311085" cy="2479248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C3829C6-4446-9810-CAD5-6D8EAF2DE62B}"/>
                  </a:ext>
                </a:extLst>
              </p:cNvPr>
              <p:cNvSpPr/>
              <p:nvPr/>
            </p:nvSpPr>
            <p:spPr>
              <a:xfrm>
                <a:off x="9778214" y="1395166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E3E918E-BEBC-505C-764B-A968EB2D66D9}"/>
                  </a:ext>
                </a:extLst>
              </p:cNvPr>
              <p:cNvSpPr/>
              <p:nvPr/>
            </p:nvSpPr>
            <p:spPr>
              <a:xfrm>
                <a:off x="11112109" y="2177591"/>
                <a:ext cx="311085" cy="2403835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124AFE8-8BC5-B78D-F3DE-F577B083D2A5}"/>
                  </a:ext>
                </a:extLst>
              </p:cNvPr>
              <p:cNvSpPr/>
              <p:nvPr/>
            </p:nvSpPr>
            <p:spPr>
              <a:xfrm>
                <a:off x="10725610" y="1395167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E58FBA2-AA06-41F3-B3F9-1808695AF5EF}"/>
                  </a:ext>
                </a:extLst>
              </p:cNvPr>
              <p:cNvGrpSpPr/>
              <p:nvPr/>
            </p:nvGrpSpPr>
            <p:grpSpPr>
              <a:xfrm>
                <a:off x="1790441" y="2795588"/>
                <a:ext cx="9952871" cy="198166"/>
                <a:chOff x="5194170" y="3287598"/>
                <a:chExt cx="5128186" cy="141402"/>
              </a:xfrm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이중 물결 54">
                  <a:extLst>
                    <a:ext uri="{FF2B5EF4-FFF2-40B4-BE49-F238E27FC236}">
                      <a16:creationId xmlns:a16="http://schemas.microsoft.com/office/drawing/2014/main" id="{01ED28AC-783E-0BE2-FFB0-DC8DE01FAED5}"/>
                    </a:ext>
                  </a:extLst>
                </p:cNvPr>
                <p:cNvSpPr/>
                <p:nvPr/>
              </p:nvSpPr>
              <p:spPr>
                <a:xfrm>
                  <a:off x="5194170" y="3287598"/>
                  <a:ext cx="1282046" cy="141402"/>
                </a:xfrm>
                <a:prstGeom prst="doubleWav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6" name="이중 물결 55">
                  <a:extLst>
                    <a:ext uri="{FF2B5EF4-FFF2-40B4-BE49-F238E27FC236}">
                      <a16:creationId xmlns:a16="http://schemas.microsoft.com/office/drawing/2014/main" id="{077184B3-0B3B-45A3-94E2-27D64F547FDB}"/>
                    </a:ext>
                  </a:extLst>
                </p:cNvPr>
                <p:cNvSpPr/>
                <p:nvPr/>
              </p:nvSpPr>
              <p:spPr>
                <a:xfrm>
                  <a:off x="6476217" y="3287598"/>
                  <a:ext cx="1282046" cy="141402"/>
                </a:xfrm>
                <a:prstGeom prst="doubleWav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7" name="이중 물결 56">
                  <a:extLst>
                    <a:ext uri="{FF2B5EF4-FFF2-40B4-BE49-F238E27FC236}">
                      <a16:creationId xmlns:a16="http://schemas.microsoft.com/office/drawing/2014/main" id="{FF854550-05CB-4A6F-FE44-A3216D9E27EB}"/>
                    </a:ext>
                  </a:extLst>
                </p:cNvPr>
                <p:cNvSpPr/>
                <p:nvPr/>
              </p:nvSpPr>
              <p:spPr>
                <a:xfrm>
                  <a:off x="7758263" y="3287598"/>
                  <a:ext cx="1282046" cy="141402"/>
                </a:xfrm>
                <a:prstGeom prst="doubleWav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8" name="이중 물결 57">
                  <a:extLst>
                    <a:ext uri="{FF2B5EF4-FFF2-40B4-BE49-F238E27FC236}">
                      <a16:creationId xmlns:a16="http://schemas.microsoft.com/office/drawing/2014/main" id="{8CC335AD-7F7F-EF1F-2C64-108368A3AB47}"/>
                    </a:ext>
                  </a:extLst>
                </p:cNvPr>
                <p:cNvSpPr/>
                <p:nvPr/>
              </p:nvSpPr>
              <p:spPr>
                <a:xfrm>
                  <a:off x="9040310" y="3287598"/>
                  <a:ext cx="1282046" cy="141402"/>
                </a:xfrm>
                <a:prstGeom prst="doubleWav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504757-73F0-D9B9-4108-1D251E5029C7}"/>
                  </a:ext>
                </a:extLst>
              </p:cNvPr>
              <p:cNvSpPr txBox="1"/>
              <p:nvPr/>
            </p:nvSpPr>
            <p:spPr>
              <a:xfrm>
                <a:off x="909588" y="1278336"/>
                <a:ext cx="837280" cy="348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altLang="ko-KR" sz="11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1000</a:t>
                </a:r>
              </a:p>
              <a:p>
                <a:pPr algn="ctr">
                  <a:lnSpc>
                    <a:spcPts val="2400"/>
                  </a:lnSpc>
                </a:pPr>
                <a:endParaRPr lang="en-US" altLang="ko-KR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altLang="ko-KR" sz="11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800</a:t>
                </a:r>
              </a:p>
              <a:p>
                <a:pPr algn="ctr">
                  <a:lnSpc>
                    <a:spcPts val="2400"/>
                  </a:lnSpc>
                </a:pPr>
                <a:endParaRPr lang="en-US" altLang="ko-KR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>
                  <a:lnSpc>
                    <a:spcPts val="2400"/>
                  </a:lnSpc>
                </a:pPr>
                <a:endParaRPr lang="en-US" altLang="ko-KR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altLang="ko-KR" sz="11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200</a:t>
                </a:r>
              </a:p>
              <a:p>
                <a:pPr algn="ctr">
                  <a:lnSpc>
                    <a:spcPts val="2400"/>
                  </a:lnSpc>
                </a:pPr>
                <a:endParaRPr lang="en-US" altLang="ko-KR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altLang="ko-KR" sz="11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</a:t>
                </a:r>
                <a:endParaRPr lang="ko-KR" altLang="en-US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graphicFrame>
            <p:nvGraphicFramePr>
              <p:cNvPr id="44" name="차트 43">
                <a:extLst>
                  <a:ext uri="{FF2B5EF4-FFF2-40B4-BE49-F238E27FC236}">
                    <a16:creationId xmlns:a16="http://schemas.microsoft.com/office/drawing/2014/main" id="{B836B3D4-779C-3188-DA6E-19BB16404FCF}"/>
                  </a:ext>
                </a:extLst>
              </p:cNvPr>
              <p:cNvGraphicFramePr/>
              <p:nvPr/>
            </p:nvGraphicFramePr>
            <p:xfrm>
              <a:off x="1442299" y="714258"/>
              <a:ext cx="10397764" cy="411951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EEFB2C-2EE0-975A-3408-71437632C15F}"/>
                  </a:ext>
                </a:extLst>
              </p:cNvPr>
              <p:cNvSpPr txBox="1"/>
              <p:nvPr/>
            </p:nvSpPr>
            <p:spPr>
              <a:xfrm>
                <a:off x="1113278" y="2858942"/>
                <a:ext cx="417664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~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F2EA1A4-D04B-1A2E-0574-181E291C3182}"/>
                  </a:ext>
                </a:extLst>
              </p:cNvPr>
              <p:cNvSpPr/>
              <p:nvPr/>
            </p:nvSpPr>
            <p:spPr>
              <a:xfrm>
                <a:off x="518474" y="914400"/>
                <a:ext cx="11434713" cy="393316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04594E4-80BD-7753-688D-092E1EFD0E31}"/>
                  </a:ext>
                </a:extLst>
              </p:cNvPr>
              <p:cNvSpPr/>
              <p:nvPr/>
            </p:nvSpPr>
            <p:spPr>
              <a:xfrm>
                <a:off x="1991171" y="5029199"/>
                <a:ext cx="442537" cy="3440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ED49651-9243-A640-E8D3-5D39599C5038}"/>
                  </a:ext>
                </a:extLst>
              </p:cNvPr>
              <p:cNvSpPr/>
              <p:nvPr/>
            </p:nvSpPr>
            <p:spPr>
              <a:xfrm>
                <a:off x="4235700" y="5029199"/>
                <a:ext cx="442537" cy="344076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CE07B41-341D-79BB-AD56-9BD99F7BBA43}"/>
                  </a:ext>
                </a:extLst>
              </p:cNvPr>
              <p:cNvSpPr/>
              <p:nvPr/>
            </p:nvSpPr>
            <p:spPr>
              <a:xfrm>
                <a:off x="6517938" y="5174014"/>
                <a:ext cx="442537" cy="72000"/>
              </a:xfrm>
              <a:prstGeom prst="rect">
                <a:avLst/>
              </a:prstGeom>
              <a:solidFill>
                <a:srgbClr val="B5B5B5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F61B456-9745-F623-73AC-F3A3F4C386E4}"/>
                  </a:ext>
                </a:extLst>
              </p:cNvPr>
              <p:cNvSpPr/>
              <p:nvPr/>
            </p:nvSpPr>
            <p:spPr>
              <a:xfrm>
                <a:off x="8979288" y="5161855"/>
                <a:ext cx="442537" cy="72000"/>
              </a:xfrm>
              <a:prstGeom prst="rect">
                <a:avLst/>
              </a:prstGeom>
              <a:solidFill>
                <a:srgbClr val="D1D1D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564C58-8B35-CFD9-79B2-B50BC7E4DA65}"/>
                  </a:ext>
                </a:extLst>
              </p:cNvPr>
              <p:cNvSpPr txBox="1"/>
              <p:nvPr/>
            </p:nvSpPr>
            <p:spPr>
              <a:xfrm>
                <a:off x="2440582" y="5033499"/>
                <a:ext cx="1774097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train_score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D907605-7C31-F947-AF37-7C14B451137B}"/>
                  </a:ext>
                </a:extLst>
              </p:cNvPr>
              <p:cNvSpPr txBox="1"/>
              <p:nvPr/>
            </p:nvSpPr>
            <p:spPr>
              <a:xfrm>
                <a:off x="4735399" y="5033499"/>
                <a:ext cx="1656995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test_score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5F2048-B4A1-78E2-50BD-518903BF1497}"/>
                  </a:ext>
                </a:extLst>
              </p:cNvPr>
              <p:cNvSpPr txBox="1"/>
              <p:nvPr/>
            </p:nvSpPr>
            <p:spPr>
              <a:xfrm>
                <a:off x="6975881" y="5033499"/>
                <a:ext cx="1988783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n_estimators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B005A0-182D-00A6-11B6-04235A39EEA4}"/>
                  </a:ext>
                </a:extLst>
              </p:cNvPr>
              <p:cNvSpPr txBox="1"/>
              <p:nvPr/>
            </p:nvSpPr>
            <p:spPr>
              <a:xfrm>
                <a:off x="9428037" y="5033499"/>
                <a:ext cx="1742380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max_depth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34014A-AFD6-425D-A032-232F262F60D8}"/>
                </a:ext>
              </a:extLst>
            </p:cNvPr>
            <p:cNvSpPr txBox="1"/>
            <p:nvPr/>
          </p:nvSpPr>
          <p:spPr>
            <a:xfrm>
              <a:off x="-1038453" y="-617797"/>
              <a:ext cx="8190313" cy="809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err="1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Regret_RandomForest</a:t>
              </a:r>
              <a:endPara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3B541F-D2EF-72A9-3AF1-FE6D349AEF16}"/>
                </a:ext>
              </a:extLst>
            </p:cNvPr>
            <p:cNvSpPr txBox="1"/>
            <p:nvPr/>
          </p:nvSpPr>
          <p:spPr>
            <a:xfrm>
              <a:off x="2970290" y="43247"/>
              <a:ext cx="1625280" cy="511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TF-IDF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BA5C9D-25BE-83B2-43CE-ADB5B02643F2}"/>
                </a:ext>
              </a:extLst>
            </p:cNvPr>
            <p:cNvSpPr txBox="1"/>
            <p:nvPr/>
          </p:nvSpPr>
          <p:spPr>
            <a:xfrm>
              <a:off x="4460522" y="17285"/>
              <a:ext cx="2601130" cy="830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max_features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: 3000</a:t>
              </a:r>
            </a:p>
            <a:p>
              <a:pPr algn="r"/>
              <a:r>
                <a:rPr lang="en-US" altLang="ko-KR" sz="11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min_df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: 5</a:t>
              </a:r>
            </a:p>
            <a:p>
              <a:pPr algn="r"/>
              <a:r>
                <a:rPr lang="en-US" altLang="ko-KR" sz="11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max_df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: 0.9</a:t>
              </a:r>
              <a:endPara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1E571C5-9A83-19BA-699E-F5FCBBA54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980563"/>
              </p:ext>
            </p:extLst>
          </p:nvPr>
        </p:nvGraphicFramePr>
        <p:xfrm>
          <a:off x="342274" y="2489334"/>
          <a:ext cx="3810000" cy="216792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60406920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2569713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61063995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49292764"/>
                    </a:ext>
                  </a:extLst>
                </a:gridCol>
              </a:tblGrid>
              <a:tr h="2629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n_estimators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max_depth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train_score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test_score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5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391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4415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0.988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0.803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18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37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43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59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0.806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80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0.805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03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94719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11895776-A90E-E057-8214-B2E82E60A958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3FC4E-2FF7-D3E4-6915-6C925FC8FFE3}"/>
              </a:ext>
            </a:extLst>
          </p:cNvPr>
          <p:cNvSpPr txBox="1"/>
          <p:nvPr/>
        </p:nvSpPr>
        <p:spPr>
          <a:xfrm>
            <a:off x="976829" y="5845229"/>
            <a:ext cx="10238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볼륨이 큰 라벨 중 </a:t>
            </a:r>
            <a:r>
              <a:rPr lang="ko-KR" altLang="en-US" sz="2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오버피팅에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따른 성능개선 과정</a:t>
            </a:r>
            <a:endParaRPr lang="en-US" altLang="ko-KR" sz="2800" b="0" i="0" u="none" strike="noStrike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E133100-68F7-B22A-7140-83FA7F6F4EA0}"/>
              </a:ext>
            </a:extLst>
          </p:cNvPr>
          <p:cNvCxnSpPr/>
          <p:nvPr/>
        </p:nvCxnSpPr>
        <p:spPr>
          <a:xfrm flipV="1">
            <a:off x="5333574" y="3047704"/>
            <a:ext cx="4852872" cy="381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3E20866-0DFE-036B-C9F7-260FDF8AB91A}"/>
              </a:ext>
            </a:extLst>
          </p:cNvPr>
          <p:cNvCxnSpPr>
            <a:cxnSpLocks/>
          </p:cNvCxnSpPr>
          <p:nvPr/>
        </p:nvCxnSpPr>
        <p:spPr>
          <a:xfrm>
            <a:off x="3281788" y="2963088"/>
            <a:ext cx="0" cy="12078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80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9900225" y="72172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결과 및 개선사항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5EE43-D6C9-7333-1252-90B33C45B1AC}"/>
              </a:ext>
            </a:extLst>
          </p:cNvPr>
          <p:cNvSpPr/>
          <p:nvPr/>
        </p:nvSpPr>
        <p:spPr>
          <a:xfrm>
            <a:off x="385134" y="1752776"/>
            <a:ext cx="2743200" cy="1941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39080B-040D-0605-E70F-F7D779D39510}"/>
              </a:ext>
            </a:extLst>
          </p:cNvPr>
          <p:cNvSpPr/>
          <p:nvPr/>
        </p:nvSpPr>
        <p:spPr>
          <a:xfrm>
            <a:off x="3198578" y="1752776"/>
            <a:ext cx="2743200" cy="1941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E333D6-3FAE-A074-412A-471B4796D4F6}"/>
              </a:ext>
            </a:extLst>
          </p:cNvPr>
          <p:cNvSpPr/>
          <p:nvPr/>
        </p:nvSpPr>
        <p:spPr>
          <a:xfrm>
            <a:off x="3198578" y="4179932"/>
            <a:ext cx="2743200" cy="1941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B45D5-11C4-D925-3186-A7260192184C}"/>
              </a:ext>
            </a:extLst>
          </p:cNvPr>
          <p:cNvSpPr/>
          <p:nvPr/>
        </p:nvSpPr>
        <p:spPr>
          <a:xfrm>
            <a:off x="385134" y="4179932"/>
            <a:ext cx="2743200" cy="1941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40C0FE-3F62-BD92-D83F-8B52D0079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39" y="4283515"/>
            <a:ext cx="2576978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C598C9-729D-C31E-A8E3-9CE58A4CC9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6054"/>
          <a:stretch/>
        </p:blipFill>
        <p:spPr>
          <a:xfrm>
            <a:off x="487607" y="1838845"/>
            <a:ext cx="255795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38F735-F663-B1BC-E6AF-57F2BEA537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r="7287"/>
          <a:stretch/>
        </p:blipFill>
        <p:spPr>
          <a:xfrm>
            <a:off x="3230807" y="1853225"/>
            <a:ext cx="2525697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447A9-6ADC-2896-AB83-AC7620FC1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61" y="4265552"/>
            <a:ext cx="2538129" cy="180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25689-BD1C-81F0-7853-68E83120B1E5}"/>
              </a:ext>
            </a:extLst>
          </p:cNvPr>
          <p:cNvSpPr/>
          <p:nvPr/>
        </p:nvSpPr>
        <p:spPr>
          <a:xfrm>
            <a:off x="385132" y="1375467"/>
            <a:ext cx="5556645" cy="31114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>
                <a:alpha val="78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F44B7-C4B4-06C8-0C5B-3D86B8641FCE}"/>
              </a:ext>
            </a:extLst>
          </p:cNvPr>
          <p:cNvSpPr txBox="1"/>
          <p:nvPr/>
        </p:nvSpPr>
        <p:spPr>
          <a:xfrm>
            <a:off x="873099" y="1359599"/>
            <a:ext cx="458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LOVE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439117-D819-8B7C-611C-22B32416E94D}"/>
              </a:ext>
            </a:extLst>
          </p:cNvPr>
          <p:cNvSpPr/>
          <p:nvPr/>
        </p:nvSpPr>
        <p:spPr>
          <a:xfrm>
            <a:off x="385132" y="3785862"/>
            <a:ext cx="5556645" cy="31114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>
                <a:alpha val="78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6BB3A-4773-388B-E3F8-C12291C37A95}"/>
              </a:ext>
            </a:extLst>
          </p:cNvPr>
          <p:cNvSpPr txBox="1"/>
          <p:nvPr/>
        </p:nvSpPr>
        <p:spPr>
          <a:xfrm>
            <a:off x="873099" y="3777519"/>
            <a:ext cx="458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REGRET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974D08-00D6-6979-CF79-7014322F1266}"/>
              </a:ext>
            </a:extLst>
          </p:cNvPr>
          <p:cNvGrpSpPr/>
          <p:nvPr/>
        </p:nvGrpSpPr>
        <p:grpSpPr>
          <a:xfrm>
            <a:off x="6250223" y="1359599"/>
            <a:ext cx="5556646" cy="4762152"/>
            <a:chOff x="461817" y="1362667"/>
            <a:chExt cx="5556646" cy="476215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ED9E09-CE76-A114-1B70-B7F419B8F018}"/>
                </a:ext>
              </a:extLst>
            </p:cNvPr>
            <p:cNvSpPr/>
            <p:nvPr/>
          </p:nvSpPr>
          <p:spPr>
            <a:xfrm>
              <a:off x="461819" y="1755844"/>
              <a:ext cx="2743200" cy="1941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69BE654-90AC-49F0-DA18-163E55B93FFA}"/>
                </a:ext>
              </a:extLst>
            </p:cNvPr>
            <p:cNvSpPr/>
            <p:nvPr/>
          </p:nvSpPr>
          <p:spPr>
            <a:xfrm>
              <a:off x="3275263" y="1755844"/>
              <a:ext cx="2743200" cy="1941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D2DD56-5BB8-C167-BA80-D61EBEE9AE60}"/>
                </a:ext>
              </a:extLst>
            </p:cNvPr>
            <p:cNvSpPr/>
            <p:nvPr/>
          </p:nvSpPr>
          <p:spPr>
            <a:xfrm>
              <a:off x="3275263" y="4183000"/>
              <a:ext cx="2743200" cy="1941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67AEC9-6AD9-036E-E438-91A2BC145A2A}"/>
                </a:ext>
              </a:extLst>
            </p:cNvPr>
            <p:cNvSpPr/>
            <p:nvPr/>
          </p:nvSpPr>
          <p:spPr>
            <a:xfrm>
              <a:off x="461819" y="4183000"/>
              <a:ext cx="2743200" cy="1941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559F17-FC4E-2983-F9AD-F34B972BAC29}"/>
                </a:ext>
              </a:extLst>
            </p:cNvPr>
            <p:cNvSpPr/>
            <p:nvPr/>
          </p:nvSpPr>
          <p:spPr>
            <a:xfrm>
              <a:off x="461817" y="1378535"/>
              <a:ext cx="5556645" cy="311146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solidFill>
                <a:schemeClr val="tx1">
                  <a:alpha val="78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2F79D6-DAD3-332C-3829-287F06B10567}"/>
                </a:ext>
              </a:extLst>
            </p:cNvPr>
            <p:cNvSpPr txBox="1"/>
            <p:nvPr/>
          </p:nvSpPr>
          <p:spPr>
            <a:xfrm>
              <a:off x="949784" y="1362667"/>
              <a:ext cx="4580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FRIEND</a:t>
              </a:r>
              <a:endPara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0E7C94C-4AE4-C0E7-A033-B86FA80A0AAD}"/>
                </a:ext>
              </a:extLst>
            </p:cNvPr>
            <p:cNvSpPr/>
            <p:nvPr/>
          </p:nvSpPr>
          <p:spPr>
            <a:xfrm>
              <a:off x="461817" y="3788930"/>
              <a:ext cx="5556645" cy="311146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solidFill>
                <a:schemeClr val="tx1">
                  <a:alpha val="78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8BB0B3-26A1-2251-8DF3-C3676F5C52DF}"/>
                </a:ext>
              </a:extLst>
            </p:cNvPr>
            <p:cNvSpPr txBox="1"/>
            <p:nvPr/>
          </p:nvSpPr>
          <p:spPr>
            <a:xfrm>
              <a:off x="949784" y="3773062"/>
              <a:ext cx="4580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SWEAR</a:t>
              </a:r>
              <a:endPara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054BEB6-AF25-E3B7-E91B-906AC555CAE5}"/>
              </a:ext>
            </a:extLst>
          </p:cNvPr>
          <p:cNvSpPr txBox="1"/>
          <p:nvPr/>
        </p:nvSpPr>
        <p:spPr>
          <a:xfrm>
            <a:off x="873100" y="937605"/>
            <a:ext cx="458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볼륨이 큰 라벨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6628D6-8B3F-E5EB-CD5C-24EA039AAE4A}"/>
              </a:ext>
            </a:extLst>
          </p:cNvPr>
          <p:cNvSpPr txBox="1"/>
          <p:nvPr/>
        </p:nvSpPr>
        <p:spPr>
          <a:xfrm>
            <a:off x="6738191" y="937605"/>
            <a:ext cx="458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볼륨이 작은 라벨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0AC8EFC-F70A-2897-469B-F0E83810A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36" y="4265552"/>
            <a:ext cx="2576978" cy="180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5AD539C-9434-40A5-5860-FBAC14EB1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066" y="4265552"/>
            <a:ext cx="2622302" cy="180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ECCE81E-93D2-4428-0317-241CA5C0A8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54" y="1872932"/>
            <a:ext cx="2576978" cy="180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F3A08B1-83E3-728A-DA9C-1097B594BC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01" y="1887070"/>
            <a:ext cx="2576978" cy="1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31C9B-3FBA-074D-3943-A67B06047782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A8291E-96D7-D8ED-0812-FB1B5D831EFD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93BF4E-3ED8-7678-0753-2253359A60E7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AC176-37A2-C934-FBCC-93A4B6C2A49D}"/>
                </a:ext>
              </a:extLst>
            </p:cNvPr>
            <p:cNvSpPr txBox="1"/>
            <p:nvPr/>
          </p:nvSpPr>
          <p:spPr>
            <a:xfrm>
              <a:off x="1066698" y="5845229"/>
              <a:ext cx="10058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Human learning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과 비슷한 결과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(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볼륨에 따른 차이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)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를 보임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07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9900225" y="72172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결과 및 개선사항</a:t>
              </a: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1A5905-8FA7-421D-8298-16584A1C9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448770"/>
              </p:ext>
            </p:extLst>
          </p:nvPr>
        </p:nvGraphicFramePr>
        <p:xfrm>
          <a:off x="2358243" y="1233411"/>
          <a:ext cx="7475514" cy="5074661"/>
        </p:xfrm>
        <a:graphic>
          <a:graphicData uri="http://schemas.openxmlformats.org/drawingml/2006/table">
            <a:tbl>
              <a:tblPr/>
              <a:tblGrid>
                <a:gridCol w="2491838">
                  <a:extLst>
                    <a:ext uri="{9D8B030D-6E8A-4147-A177-3AD203B41FA5}">
                      <a16:colId xmlns:a16="http://schemas.microsoft.com/office/drawing/2014/main" val="1518488284"/>
                    </a:ext>
                  </a:extLst>
                </a:gridCol>
                <a:gridCol w="2491838">
                  <a:extLst>
                    <a:ext uri="{9D8B030D-6E8A-4147-A177-3AD203B41FA5}">
                      <a16:colId xmlns:a16="http://schemas.microsoft.com/office/drawing/2014/main" val="4292656330"/>
                    </a:ext>
                  </a:extLst>
                </a:gridCol>
                <a:gridCol w="2491838">
                  <a:extLst>
                    <a:ext uri="{9D8B030D-6E8A-4147-A177-3AD203B41FA5}">
                      <a16:colId xmlns:a16="http://schemas.microsoft.com/office/drawing/2014/main" val="4052569602"/>
                    </a:ext>
                  </a:extLst>
                </a:gridCol>
              </a:tblGrid>
              <a:tr h="47896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2800" dirty="0"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Hard_voting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Soft_voting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31954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friend(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우정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98.77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98.77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116721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confi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자신감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96.79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96.79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385371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enjoy(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즐거움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96.81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96.88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726906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love(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85.44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85.52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2842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regret(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80.69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80.36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082416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money(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돈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98.97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98.99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506819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memory(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추억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94.84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94.90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352585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filial(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99.17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99.13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600610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swear(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욕설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99.62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99.62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204907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hope(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희망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91.61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91.57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23766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SF(SF)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99.86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99.86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200027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food(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음식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99.74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99.74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8050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F23A74-B07D-8B3D-5453-7D7516B5E0AC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5A6B05-2246-CCF7-7C94-D37E8EA554F9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79ED87-6562-8D70-D81E-DF495B435421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53F57-E59E-C12B-2D9E-90ACFEB05881}"/>
                </a:ext>
              </a:extLst>
            </p:cNvPr>
            <p:cNvSpPr txBox="1"/>
            <p:nvPr/>
          </p:nvSpPr>
          <p:spPr>
            <a:xfrm>
              <a:off x="1066698" y="5845229"/>
              <a:ext cx="10058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Human learning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과 비슷한 결과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(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볼륨에 따른 큰 차이</a:t>
              </a:r>
              <a:r>
                <a:rPr lang="en-US" altLang="ko-KR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)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를 보임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50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9900225" y="72172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결과 및 개선사항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540A601-1CC9-674E-1B97-D25BE21B0624}"/>
              </a:ext>
            </a:extLst>
          </p:cNvPr>
          <p:cNvGrpSpPr/>
          <p:nvPr/>
        </p:nvGrpSpPr>
        <p:grpSpPr>
          <a:xfrm>
            <a:off x="1006764" y="2410690"/>
            <a:ext cx="4492896" cy="2679007"/>
            <a:chOff x="914401" y="2410690"/>
            <a:chExt cx="4492896" cy="26790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AE8D5F-EA8F-E54A-A60F-C861CA2AA89B}"/>
                </a:ext>
              </a:extLst>
            </p:cNvPr>
            <p:cNvSpPr/>
            <p:nvPr/>
          </p:nvSpPr>
          <p:spPr>
            <a:xfrm>
              <a:off x="914401" y="2410690"/>
              <a:ext cx="4492896" cy="2679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C3642B9F-1B49-14ED-553B-C86261822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6"/>
            <a:stretch/>
          </p:blipFill>
          <p:spPr bwMode="auto">
            <a:xfrm>
              <a:off x="975770" y="2577855"/>
              <a:ext cx="4389858" cy="2369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092252-62F0-9457-756C-8F8720CA62F5}"/>
              </a:ext>
            </a:extLst>
          </p:cNvPr>
          <p:cNvGrpSpPr/>
          <p:nvPr/>
        </p:nvGrpSpPr>
        <p:grpSpPr>
          <a:xfrm>
            <a:off x="6190308" y="2411263"/>
            <a:ext cx="5016685" cy="2945012"/>
            <a:chOff x="6190308" y="2411263"/>
            <a:chExt cx="5016685" cy="2945012"/>
          </a:xfrm>
        </p:grpSpPr>
        <p:sp>
          <p:nvSpPr>
            <p:cNvPr id="5127" name="직사각형 5126">
              <a:extLst>
                <a:ext uri="{FF2B5EF4-FFF2-40B4-BE49-F238E27FC236}">
                  <a16:creationId xmlns:a16="http://schemas.microsoft.com/office/drawing/2014/main" id="{61ADF661-5738-A37B-3B6F-640D753FA0AD}"/>
                </a:ext>
              </a:extLst>
            </p:cNvPr>
            <p:cNvSpPr/>
            <p:nvPr/>
          </p:nvSpPr>
          <p:spPr>
            <a:xfrm>
              <a:off x="7008985" y="2538427"/>
              <a:ext cx="341598" cy="244012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8" name="직사각형 5127">
              <a:extLst>
                <a:ext uri="{FF2B5EF4-FFF2-40B4-BE49-F238E27FC236}">
                  <a16:creationId xmlns:a16="http://schemas.microsoft.com/office/drawing/2014/main" id="{5404DDD7-E0F0-EA23-B30B-91E2291DD31A}"/>
                </a:ext>
              </a:extLst>
            </p:cNvPr>
            <p:cNvSpPr/>
            <p:nvPr/>
          </p:nvSpPr>
          <p:spPr>
            <a:xfrm>
              <a:off x="7454592" y="3189439"/>
              <a:ext cx="341598" cy="178742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9" name="직사각형 5128">
              <a:extLst>
                <a:ext uri="{FF2B5EF4-FFF2-40B4-BE49-F238E27FC236}">
                  <a16:creationId xmlns:a16="http://schemas.microsoft.com/office/drawing/2014/main" id="{05A5B4C6-D50B-9894-1D28-F18AE518872A}"/>
                </a:ext>
              </a:extLst>
            </p:cNvPr>
            <p:cNvSpPr/>
            <p:nvPr/>
          </p:nvSpPr>
          <p:spPr>
            <a:xfrm>
              <a:off x="7900199" y="3189439"/>
              <a:ext cx="341598" cy="178742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0" name="직사각형 5129">
              <a:extLst>
                <a:ext uri="{FF2B5EF4-FFF2-40B4-BE49-F238E27FC236}">
                  <a16:creationId xmlns:a16="http://schemas.microsoft.com/office/drawing/2014/main" id="{644F6563-EDCC-4E16-F5A5-9AE5837057AE}"/>
                </a:ext>
              </a:extLst>
            </p:cNvPr>
            <p:cNvSpPr/>
            <p:nvPr/>
          </p:nvSpPr>
          <p:spPr>
            <a:xfrm>
              <a:off x="8345806" y="2922031"/>
              <a:ext cx="341598" cy="20555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1" name="직사각형 5130">
              <a:extLst>
                <a:ext uri="{FF2B5EF4-FFF2-40B4-BE49-F238E27FC236}">
                  <a16:creationId xmlns:a16="http://schemas.microsoft.com/office/drawing/2014/main" id="{B879E372-1A2E-70A3-D203-7BE88D8DF515}"/>
                </a:ext>
              </a:extLst>
            </p:cNvPr>
            <p:cNvSpPr/>
            <p:nvPr/>
          </p:nvSpPr>
          <p:spPr>
            <a:xfrm>
              <a:off x="8791413" y="2538427"/>
              <a:ext cx="341598" cy="244012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2" name="직사각형 5131">
              <a:extLst>
                <a:ext uri="{FF2B5EF4-FFF2-40B4-BE49-F238E27FC236}">
                  <a16:creationId xmlns:a16="http://schemas.microsoft.com/office/drawing/2014/main" id="{9406F1EC-01A7-0202-B0AB-AB18A2F21EB8}"/>
                </a:ext>
              </a:extLst>
            </p:cNvPr>
            <p:cNvSpPr/>
            <p:nvPr/>
          </p:nvSpPr>
          <p:spPr>
            <a:xfrm>
              <a:off x="9237020" y="3079529"/>
              <a:ext cx="341598" cy="189762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33" name="직사각형 5132">
              <a:extLst>
                <a:ext uri="{FF2B5EF4-FFF2-40B4-BE49-F238E27FC236}">
                  <a16:creationId xmlns:a16="http://schemas.microsoft.com/office/drawing/2014/main" id="{0A4B1EBC-D41C-C041-3E0E-771E8E41468B}"/>
                </a:ext>
              </a:extLst>
            </p:cNvPr>
            <p:cNvSpPr/>
            <p:nvPr/>
          </p:nvSpPr>
          <p:spPr>
            <a:xfrm>
              <a:off x="9682627" y="2855457"/>
              <a:ext cx="341598" cy="21222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4" name="직사각형 5133">
              <a:extLst>
                <a:ext uri="{FF2B5EF4-FFF2-40B4-BE49-F238E27FC236}">
                  <a16:creationId xmlns:a16="http://schemas.microsoft.com/office/drawing/2014/main" id="{E089C32A-E7D4-4ED7-811F-D3E839625215}"/>
                </a:ext>
              </a:extLst>
            </p:cNvPr>
            <p:cNvSpPr/>
            <p:nvPr/>
          </p:nvSpPr>
          <p:spPr>
            <a:xfrm>
              <a:off x="10128234" y="2784874"/>
              <a:ext cx="341598" cy="219303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5" name="직사각형 5134">
              <a:extLst>
                <a:ext uri="{FF2B5EF4-FFF2-40B4-BE49-F238E27FC236}">
                  <a16:creationId xmlns:a16="http://schemas.microsoft.com/office/drawing/2014/main" id="{40199F2E-B447-D8AF-ADFA-A77C76452DB7}"/>
                </a:ext>
              </a:extLst>
            </p:cNvPr>
            <p:cNvSpPr/>
            <p:nvPr/>
          </p:nvSpPr>
          <p:spPr>
            <a:xfrm>
              <a:off x="10573840" y="3013467"/>
              <a:ext cx="341598" cy="196385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50693CA-7AFD-05AB-14B3-48BA259D5B45}"/>
                </a:ext>
              </a:extLst>
            </p:cNvPr>
            <p:cNvGrpSpPr/>
            <p:nvPr/>
          </p:nvGrpSpPr>
          <p:grpSpPr>
            <a:xfrm>
              <a:off x="6190308" y="2411263"/>
              <a:ext cx="5016685" cy="2945012"/>
              <a:chOff x="6190308" y="2411263"/>
              <a:chExt cx="5016685" cy="294501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1A20F18-8CD7-7D76-5304-DD969189557E}"/>
                  </a:ext>
                </a:extLst>
              </p:cNvPr>
              <p:cNvGrpSpPr/>
              <p:nvPr/>
            </p:nvGrpSpPr>
            <p:grpSpPr>
              <a:xfrm>
                <a:off x="6190308" y="2690174"/>
                <a:ext cx="4829721" cy="2666101"/>
                <a:chOff x="6190308" y="2690174"/>
                <a:chExt cx="4829721" cy="2666101"/>
              </a:xfrm>
            </p:grpSpPr>
            <p:grpSp>
              <p:nvGrpSpPr>
                <p:cNvPr id="5156" name="그룹 5155">
                  <a:extLst>
                    <a:ext uri="{FF2B5EF4-FFF2-40B4-BE49-F238E27FC236}">
                      <a16:creationId xmlns:a16="http://schemas.microsoft.com/office/drawing/2014/main" id="{D48597B6-DC3E-7CD4-4FFB-F24FCF99E9C5}"/>
                    </a:ext>
                  </a:extLst>
                </p:cNvPr>
                <p:cNvGrpSpPr/>
                <p:nvPr/>
              </p:nvGrpSpPr>
              <p:grpSpPr>
                <a:xfrm>
                  <a:off x="6909628" y="5026820"/>
                  <a:ext cx="4110401" cy="329455"/>
                  <a:chOff x="7427682" y="4810564"/>
                  <a:chExt cx="4110401" cy="329455"/>
                </a:xfrm>
              </p:grpSpPr>
              <p:sp>
                <p:nvSpPr>
                  <p:cNvPr id="5137" name="TextBox 5136">
                    <a:extLst>
                      <a:ext uri="{FF2B5EF4-FFF2-40B4-BE49-F238E27FC236}">
                        <a16:creationId xmlns:a16="http://schemas.microsoft.com/office/drawing/2014/main" id="{E5BB1901-974C-09B6-8EEB-CEEE7908FB24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682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RFC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38" name="TextBox 5137">
                    <a:extLst>
                      <a:ext uri="{FF2B5EF4-FFF2-40B4-BE49-F238E27FC236}">
                        <a16:creationId xmlns:a16="http://schemas.microsoft.com/office/drawing/2014/main" id="{BC79A082-899E-5DBE-E8BA-05F0D08D4E91}"/>
                      </a:ext>
                    </a:extLst>
                  </p:cNvPr>
                  <p:cNvSpPr txBox="1"/>
                  <p:nvPr/>
                </p:nvSpPr>
                <p:spPr>
                  <a:xfrm>
                    <a:off x="7871317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KNN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39" name="TextBox 5138">
                    <a:extLst>
                      <a:ext uri="{FF2B5EF4-FFF2-40B4-BE49-F238E27FC236}">
                        <a16:creationId xmlns:a16="http://schemas.microsoft.com/office/drawing/2014/main" id="{73994C76-27A2-AA93-58D4-845D24668DB5}"/>
                      </a:ext>
                    </a:extLst>
                  </p:cNvPr>
                  <p:cNvSpPr txBox="1"/>
                  <p:nvPr/>
                </p:nvSpPr>
                <p:spPr>
                  <a:xfrm>
                    <a:off x="8314952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ADA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0" name="TextBox 5139">
                    <a:extLst>
                      <a:ext uri="{FF2B5EF4-FFF2-40B4-BE49-F238E27FC236}">
                        <a16:creationId xmlns:a16="http://schemas.microsoft.com/office/drawing/2014/main" id="{58941206-2D3E-EBCA-731D-8F082A3BDCE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8587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GRD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1" name="TextBox 5140">
                    <a:extLst>
                      <a:ext uri="{FF2B5EF4-FFF2-40B4-BE49-F238E27FC236}">
                        <a16:creationId xmlns:a16="http://schemas.microsoft.com/office/drawing/2014/main" id="{2268B1A5-BA35-556C-7478-C435BD67D34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2222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EXT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2" name="TextBox 5141">
                    <a:extLst>
                      <a:ext uri="{FF2B5EF4-FFF2-40B4-BE49-F238E27FC236}">
                        <a16:creationId xmlns:a16="http://schemas.microsoft.com/office/drawing/2014/main" id="{528E268F-CF3D-1B1B-B66E-9C527F33B724}"/>
                      </a:ext>
                    </a:extLst>
                  </p:cNvPr>
                  <p:cNvSpPr txBox="1"/>
                  <p:nvPr/>
                </p:nvSpPr>
                <p:spPr>
                  <a:xfrm>
                    <a:off x="9645857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DTC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3" name="TextBox 5142">
                    <a:extLst>
                      <a:ext uri="{FF2B5EF4-FFF2-40B4-BE49-F238E27FC236}">
                        <a16:creationId xmlns:a16="http://schemas.microsoft.com/office/drawing/2014/main" id="{5FEEA75E-0008-B282-B2F6-36BC9627742A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9492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SVM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4" name="TextBox 5143">
                    <a:extLst>
                      <a:ext uri="{FF2B5EF4-FFF2-40B4-BE49-F238E27FC236}">
                        <a16:creationId xmlns:a16="http://schemas.microsoft.com/office/drawing/2014/main" id="{1ABA9021-C14A-EF02-940D-11259918547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33127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MLP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5" name="TextBox 5144">
                    <a:extLst>
                      <a:ext uri="{FF2B5EF4-FFF2-40B4-BE49-F238E27FC236}">
                        <a16:creationId xmlns:a16="http://schemas.microsoft.com/office/drawing/2014/main" id="{0E9696E7-8535-C3CF-5B6E-493B134632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76763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LGS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6" name="이등변 삼각형 5145">
                    <a:extLst>
                      <a:ext uri="{FF2B5EF4-FFF2-40B4-BE49-F238E27FC236}">
                        <a16:creationId xmlns:a16="http://schemas.microsoft.com/office/drawing/2014/main" id="{259B4A28-1F50-864A-2CD4-BFF8F72F5761}"/>
                      </a:ext>
                    </a:extLst>
                  </p:cNvPr>
                  <p:cNvSpPr/>
                  <p:nvPr/>
                </p:nvSpPr>
                <p:spPr>
                  <a:xfrm>
                    <a:off x="7658651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47" name="이등변 삼각형 5146">
                    <a:extLst>
                      <a:ext uri="{FF2B5EF4-FFF2-40B4-BE49-F238E27FC236}">
                        <a16:creationId xmlns:a16="http://schemas.microsoft.com/office/drawing/2014/main" id="{57CF2D1A-D7DF-50C6-E47F-5910BBB745F2}"/>
                      </a:ext>
                    </a:extLst>
                  </p:cNvPr>
                  <p:cNvSpPr/>
                  <p:nvPr/>
                </p:nvSpPr>
                <p:spPr>
                  <a:xfrm>
                    <a:off x="8104082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49" name="이등변 삼각형 5148">
                    <a:extLst>
                      <a:ext uri="{FF2B5EF4-FFF2-40B4-BE49-F238E27FC236}">
                        <a16:creationId xmlns:a16="http://schemas.microsoft.com/office/drawing/2014/main" id="{5E913076-8DB7-7965-78B6-2C61D68219F8}"/>
                      </a:ext>
                    </a:extLst>
                  </p:cNvPr>
                  <p:cNvSpPr/>
                  <p:nvPr/>
                </p:nvSpPr>
                <p:spPr>
                  <a:xfrm>
                    <a:off x="8549513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0" name="이등변 삼각형 5149">
                    <a:extLst>
                      <a:ext uri="{FF2B5EF4-FFF2-40B4-BE49-F238E27FC236}">
                        <a16:creationId xmlns:a16="http://schemas.microsoft.com/office/drawing/2014/main" id="{B1E6C6E8-61D9-41F6-3747-DCD69A89FC02}"/>
                      </a:ext>
                    </a:extLst>
                  </p:cNvPr>
                  <p:cNvSpPr/>
                  <p:nvPr/>
                </p:nvSpPr>
                <p:spPr>
                  <a:xfrm>
                    <a:off x="8994944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1" name="이등변 삼각형 5150">
                    <a:extLst>
                      <a:ext uri="{FF2B5EF4-FFF2-40B4-BE49-F238E27FC236}">
                        <a16:creationId xmlns:a16="http://schemas.microsoft.com/office/drawing/2014/main" id="{E3DDF852-0FFE-FC2F-9894-456230FDEB9E}"/>
                      </a:ext>
                    </a:extLst>
                  </p:cNvPr>
                  <p:cNvSpPr/>
                  <p:nvPr/>
                </p:nvSpPr>
                <p:spPr>
                  <a:xfrm>
                    <a:off x="9440375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2" name="이등변 삼각형 5151">
                    <a:extLst>
                      <a:ext uri="{FF2B5EF4-FFF2-40B4-BE49-F238E27FC236}">
                        <a16:creationId xmlns:a16="http://schemas.microsoft.com/office/drawing/2014/main" id="{CA6BD2F3-7112-002E-00FF-C2DD187270C9}"/>
                      </a:ext>
                    </a:extLst>
                  </p:cNvPr>
                  <p:cNvSpPr/>
                  <p:nvPr/>
                </p:nvSpPr>
                <p:spPr>
                  <a:xfrm>
                    <a:off x="9885806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3" name="이등변 삼각형 5152">
                    <a:extLst>
                      <a:ext uri="{FF2B5EF4-FFF2-40B4-BE49-F238E27FC236}">
                        <a16:creationId xmlns:a16="http://schemas.microsoft.com/office/drawing/2014/main" id="{61CE9E91-42DE-A17B-E9AA-850ADB954527}"/>
                      </a:ext>
                    </a:extLst>
                  </p:cNvPr>
                  <p:cNvSpPr/>
                  <p:nvPr/>
                </p:nvSpPr>
                <p:spPr>
                  <a:xfrm>
                    <a:off x="10331237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4" name="이등변 삼각형 5153">
                    <a:extLst>
                      <a:ext uri="{FF2B5EF4-FFF2-40B4-BE49-F238E27FC236}">
                        <a16:creationId xmlns:a16="http://schemas.microsoft.com/office/drawing/2014/main" id="{1A3D2DC7-1C92-1F2C-4307-93869C9C905F}"/>
                      </a:ext>
                    </a:extLst>
                  </p:cNvPr>
                  <p:cNvSpPr/>
                  <p:nvPr/>
                </p:nvSpPr>
                <p:spPr>
                  <a:xfrm>
                    <a:off x="10776668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5" name="이등변 삼각형 5154">
                    <a:extLst>
                      <a:ext uri="{FF2B5EF4-FFF2-40B4-BE49-F238E27FC236}">
                        <a16:creationId xmlns:a16="http://schemas.microsoft.com/office/drawing/2014/main" id="{245544F3-8C98-D992-F61D-37E81F6EEC58}"/>
                      </a:ext>
                    </a:extLst>
                  </p:cNvPr>
                  <p:cNvSpPr/>
                  <p:nvPr/>
                </p:nvSpPr>
                <p:spPr>
                  <a:xfrm>
                    <a:off x="11222102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05EC98B5-BBF6-96C2-F58F-AD9FC9B7ED86}"/>
                    </a:ext>
                  </a:extLst>
                </p:cNvPr>
                <p:cNvGrpSpPr/>
                <p:nvPr/>
              </p:nvGrpSpPr>
              <p:grpSpPr>
                <a:xfrm>
                  <a:off x="6190308" y="2690174"/>
                  <a:ext cx="609600" cy="2446355"/>
                  <a:chOff x="6190308" y="2690174"/>
                  <a:chExt cx="609600" cy="2446355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0C16D0CF-37D0-751B-6FE3-88BDB8382467}"/>
                      </a:ext>
                    </a:extLst>
                  </p:cNvPr>
                  <p:cNvGrpSpPr/>
                  <p:nvPr/>
                </p:nvGrpSpPr>
                <p:grpSpPr>
                  <a:xfrm>
                    <a:off x="6652230" y="2809419"/>
                    <a:ext cx="54000" cy="2179539"/>
                    <a:chOff x="6652230" y="2734003"/>
                    <a:chExt cx="54000" cy="2179539"/>
                  </a:xfrm>
                </p:grpSpPr>
                <p:sp>
                  <p:nvSpPr>
                    <p:cNvPr id="5163" name="직사각형 5162">
                      <a:extLst>
                        <a:ext uri="{FF2B5EF4-FFF2-40B4-BE49-F238E27FC236}">
                          <a16:creationId xmlns:a16="http://schemas.microsoft.com/office/drawing/2014/main" id="{15083EA8-E4D2-B760-7D07-07EB4303A8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4895542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4" name="직사각형 5163">
                      <a:extLst>
                        <a:ext uri="{FF2B5EF4-FFF2-40B4-BE49-F238E27FC236}">
                          <a16:creationId xmlns:a16="http://schemas.microsoft.com/office/drawing/2014/main" id="{C519D872-4960-6D4C-0AE9-14A53251A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4463235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5" name="직사각형 5164">
                      <a:extLst>
                        <a:ext uri="{FF2B5EF4-FFF2-40B4-BE49-F238E27FC236}">
                          <a16:creationId xmlns:a16="http://schemas.microsoft.com/office/drawing/2014/main" id="{A3992A3D-25B7-F90C-2817-E443652E5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4030927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6" name="직사각형 5165">
                      <a:extLst>
                        <a:ext uri="{FF2B5EF4-FFF2-40B4-BE49-F238E27FC236}">
                          <a16:creationId xmlns:a16="http://schemas.microsoft.com/office/drawing/2014/main" id="{18935017-1B94-05CF-7904-50A6D9708E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3598619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7" name="직사각형 5166">
                      <a:extLst>
                        <a:ext uri="{FF2B5EF4-FFF2-40B4-BE49-F238E27FC236}">
                          <a16:creationId xmlns:a16="http://schemas.microsoft.com/office/drawing/2014/main" id="{09BB465C-B9BE-4EC6-5E03-C8D83E5EAA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3166311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8" name="직사각형 5167">
                      <a:extLst>
                        <a:ext uri="{FF2B5EF4-FFF2-40B4-BE49-F238E27FC236}">
                          <a16:creationId xmlns:a16="http://schemas.microsoft.com/office/drawing/2014/main" id="{0333B1B3-B468-BC4C-9DDB-6B480B34E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2734003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170" name="TextBox 5169">
                    <a:extLst>
                      <a:ext uri="{FF2B5EF4-FFF2-40B4-BE49-F238E27FC236}">
                        <a16:creationId xmlns:a16="http://schemas.microsoft.com/office/drawing/2014/main" id="{F98905A0-582A-5B24-3ADF-110406F941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4859530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0.0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1" name="TextBox 5170">
                    <a:extLst>
                      <a:ext uri="{FF2B5EF4-FFF2-40B4-BE49-F238E27FC236}">
                        <a16:creationId xmlns:a16="http://schemas.microsoft.com/office/drawing/2014/main" id="{997FACF6-A81A-65A0-C651-6D358F0F300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4425658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0.1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2" name="TextBox 5171">
                    <a:extLst>
                      <a:ext uri="{FF2B5EF4-FFF2-40B4-BE49-F238E27FC236}">
                        <a16:creationId xmlns:a16="http://schemas.microsoft.com/office/drawing/2014/main" id="{5D9AC382-71D0-980C-157B-A4AC52B15301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3991787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0.2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3" name="TextBox 5172">
                    <a:extLst>
                      <a:ext uri="{FF2B5EF4-FFF2-40B4-BE49-F238E27FC236}">
                        <a16:creationId xmlns:a16="http://schemas.microsoft.com/office/drawing/2014/main" id="{D796033B-F756-1C4B-298A-8D64D9A014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3557916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0.3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4" name="TextBox 5173">
                    <a:extLst>
                      <a:ext uri="{FF2B5EF4-FFF2-40B4-BE49-F238E27FC236}">
                        <a16:creationId xmlns:a16="http://schemas.microsoft.com/office/drawing/2014/main" id="{DB27D428-E7F6-F74F-9EEA-6E900B6DD41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3124045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0.4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5" name="TextBox 5174">
                    <a:extLst>
                      <a:ext uri="{FF2B5EF4-FFF2-40B4-BE49-F238E27FC236}">
                        <a16:creationId xmlns:a16="http://schemas.microsoft.com/office/drawing/2014/main" id="{267F1943-EED6-BB69-E0A2-C54B782C878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2690174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0.5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</p:grpSp>
          </p:grpSp>
          <p:sp>
            <p:nvSpPr>
              <p:cNvPr id="5136" name="직사각형 5135">
                <a:extLst>
                  <a:ext uri="{FF2B5EF4-FFF2-40B4-BE49-F238E27FC236}">
                    <a16:creationId xmlns:a16="http://schemas.microsoft.com/office/drawing/2014/main" id="{28C0B321-BE58-92FB-D137-DC48454547C1}"/>
                  </a:ext>
                </a:extLst>
              </p:cNvPr>
              <p:cNvSpPr/>
              <p:nvPr/>
            </p:nvSpPr>
            <p:spPr>
              <a:xfrm>
                <a:off x="6714097" y="2411263"/>
                <a:ext cx="4492896" cy="25758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78" name="그룹 5177">
            <a:extLst>
              <a:ext uri="{FF2B5EF4-FFF2-40B4-BE49-F238E27FC236}">
                <a16:creationId xmlns:a16="http://schemas.microsoft.com/office/drawing/2014/main" id="{D0ADE387-EF1F-310D-E1CA-A5820C682C85}"/>
              </a:ext>
            </a:extLst>
          </p:cNvPr>
          <p:cNvGrpSpPr/>
          <p:nvPr/>
        </p:nvGrpSpPr>
        <p:grpSpPr>
          <a:xfrm>
            <a:off x="208712" y="1424463"/>
            <a:ext cx="6523894" cy="1901517"/>
            <a:chOff x="208712" y="1424463"/>
            <a:chExt cx="6523894" cy="1901517"/>
          </a:xfrm>
        </p:grpSpPr>
        <p:cxnSp>
          <p:nvCxnSpPr>
            <p:cNvPr id="5185" name="직선 연결선 5184">
              <a:extLst>
                <a:ext uri="{FF2B5EF4-FFF2-40B4-BE49-F238E27FC236}">
                  <a16:creationId xmlns:a16="http://schemas.microsoft.com/office/drawing/2014/main" id="{18B318E2-83EC-97E0-58F0-2711813943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845" y="2268249"/>
              <a:ext cx="131849" cy="4787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6" name="직선 연결선 5185">
              <a:extLst>
                <a:ext uri="{FF2B5EF4-FFF2-40B4-BE49-F238E27FC236}">
                  <a16:creationId xmlns:a16="http://schemas.microsoft.com/office/drawing/2014/main" id="{00B79018-0D86-CBA1-EE07-DBFE22322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699" y="2268249"/>
              <a:ext cx="751774" cy="4787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87" name="직사각형 5186">
              <a:extLst>
                <a:ext uri="{FF2B5EF4-FFF2-40B4-BE49-F238E27FC236}">
                  <a16:creationId xmlns:a16="http://schemas.microsoft.com/office/drawing/2014/main" id="{0582F78A-8682-20D5-700A-69519BDCB106}"/>
                </a:ext>
              </a:extLst>
            </p:cNvPr>
            <p:cNvSpPr/>
            <p:nvPr/>
          </p:nvSpPr>
          <p:spPr>
            <a:xfrm>
              <a:off x="318845" y="1424463"/>
              <a:ext cx="6303628" cy="843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8" name="TextBox 5187">
              <a:extLst>
                <a:ext uri="{FF2B5EF4-FFF2-40B4-BE49-F238E27FC236}">
                  <a16:creationId xmlns:a16="http://schemas.microsoft.com/office/drawing/2014/main" id="{30E26ABE-821F-7E9A-E313-600457FED9BD}"/>
                </a:ext>
              </a:extLst>
            </p:cNvPr>
            <p:cNvSpPr txBox="1"/>
            <p:nvPr/>
          </p:nvSpPr>
          <p:spPr>
            <a:xfrm>
              <a:off x="208712" y="1628539"/>
              <a:ext cx="6523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BEST : SVM(5), RFC(4), EXT(4)</a:t>
              </a:r>
              <a:endPara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pic>
          <p:nvPicPr>
            <p:cNvPr id="5189" name="Picture 6">
              <a:extLst>
                <a:ext uri="{FF2B5EF4-FFF2-40B4-BE49-F238E27FC236}">
                  <a16:creationId xmlns:a16="http://schemas.microsoft.com/office/drawing/2014/main" id="{7878D2B0-83AA-CF44-6DA5-30DFCDDEAB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2" b="73155"/>
            <a:stretch/>
          </p:blipFill>
          <p:spPr bwMode="auto">
            <a:xfrm>
              <a:off x="470699" y="2747014"/>
              <a:ext cx="5400000" cy="57896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79" name="그룹 5178">
            <a:extLst>
              <a:ext uri="{FF2B5EF4-FFF2-40B4-BE49-F238E27FC236}">
                <a16:creationId xmlns:a16="http://schemas.microsoft.com/office/drawing/2014/main" id="{3BB79EB7-03EA-D829-4B8F-2E6743F52215}"/>
              </a:ext>
            </a:extLst>
          </p:cNvPr>
          <p:cNvGrpSpPr/>
          <p:nvPr/>
        </p:nvGrpSpPr>
        <p:grpSpPr>
          <a:xfrm>
            <a:off x="331499" y="4230254"/>
            <a:ext cx="6303935" cy="2039553"/>
            <a:chOff x="331499" y="4230254"/>
            <a:chExt cx="6303935" cy="2039553"/>
          </a:xfrm>
        </p:grpSpPr>
        <p:cxnSp>
          <p:nvCxnSpPr>
            <p:cNvPr id="5180" name="직선 연결선 5179">
              <a:extLst>
                <a:ext uri="{FF2B5EF4-FFF2-40B4-BE49-F238E27FC236}">
                  <a16:creationId xmlns:a16="http://schemas.microsoft.com/office/drawing/2014/main" id="{4451A9A1-983B-2523-5764-DBE348417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99" y="5110332"/>
              <a:ext cx="119195" cy="3232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1" name="직선 연결선 5180">
              <a:extLst>
                <a:ext uri="{FF2B5EF4-FFF2-40B4-BE49-F238E27FC236}">
                  <a16:creationId xmlns:a16="http://schemas.microsoft.com/office/drawing/2014/main" id="{12D4B1A7-0A4D-F4B3-857E-3B7E1C87124A}"/>
                </a:ext>
              </a:extLst>
            </p:cNvPr>
            <p:cNvCxnSpPr>
              <a:cxnSpLocks/>
            </p:cNvCxnSpPr>
            <p:nvPr/>
          </p:nvCxnSpPr>
          <p:spPr>
            <a:xfrm>
              <a:off x="5864267" y="5093801"/>
              <a:ext cx="771167" cy="332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82" name="Picture 6">
              <a:extLst>
                <a:ext uri="{FF2B5EF4-FFF2-40B4-BE49-F238E27FC236}">
                  <a16:creationId xmlns:a16="http://schemas.microsoft.com/office/drawing/2014/main" id="{75FB3D52-5CCC-3DB9-8FF6-C761829CA7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645" b="2655"/>
            <a:stretch/>
          </p:blipFill>
          <p:spPr bwMode="auto">
            <a:xfrm>
              <a:off x="471004" y="4230254"/>
              <a:ext cx="5400000" cy="859443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83" name="직사각형 5182">
              <a:extLst>
                <a:ext uri="{FF2B5EF4-FFF2-40B4-BE49-F238E27FC236}">
                  <a16:creationId xmlns:a16="http://schemas.microsoft.com/office/drawing/2014/main" id="{868DAC92-C411-B2DA-8289-9B55FCFC89BA}"/>
                </a:ext>
              </a:extLst>
            </p:cNvPr>
            <p:cNvSpPr/>
            <p:nvPr/>
          </p:nvSpPr>
          <p:spPr>
            <a:xfrm>
              <a:off x="331806" y="5426021"/>
              <a:ext cx="6303628" cy="843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4" name="TextBox 5183">
              <a:extLst>
                <a:ext uri="{FF2B5EF4-FFF2-40B4-BE49-F238E27FC236}">
                  <a16:creationId xmlns:a16="http://schemas.microsoft.com/office/drawing/2014/main" id="{23CDF003-0A3D-FECB-326D-9A947137D223}"/>
                </a:ext>
              </a:extLst>
            </p:cNvPr>
            <p:cNvSpPr txBox="1"/>
            <p:nvPr/>
          </p:nvSpPr>
          <p:spPr>
            <a:xfrm>
              <a:off x="572655" y="5630097"/>
              <a:ext cx="5821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WORST : DTC(8), KNN(6), ADA(5)</a:t>
              </a:r>
              <a:endPara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5199" name="그룹 5198">
            <a:extLst>
              <a:ext uri="{FF2B5EF4-FFF2-40B4-BE49-F238E27FC236}">
                <a16:creationId xmlns:a16="http://schemas.microsoft.com/office/drawing/2014/main" id="{B90E3880-19B0-0121-EC41-7BC4AFA9A78C}"/>
              </a:ext>
            </a:extLst>
          </p:cNvPr>
          <p:cNvGrpSpPr/>
          <p:nvPr/>
        </p:nvGrpSpPr>
        <p:grpSpPr>
          <a:xfrm>
            <a:off x="7008986" y="2540736"/>
            <a:ext cx="3015240" cy="2440206"/>
            <a:chOff x="7008986" y="2540736"/>
            <a:chExt cx="3015240" cy="2440206"/>
          </a:xfrm>
        </p:grpSpPr>
        <p:sp>
          <p:nvSpPr>
            <p:cNvPr id="5190" name="직사각형 5189">
              <a:extLst>
                <a:ext uri="{FF2B5EF4-FFF2-40B4-BE49-F238E27FC236}">
                  <a16:creationId xmlns:a16="http://schemas.microsoft.com/office/drawing/2014/main" id="{0872BD4C-6D27-957C-6716-B4B16C4C987D}"/>
                </a:ext>
              </a:extLst>
            </p:cNvPr>
            <p:cNvSpPr/>
            <p:nvPr/>
          </p:nvSpPr>
          <p:spPr>
            <a:xfrm>
              <a:off x="7008986" y="2540736"/>
              <a:ext cx="341598" cy="2440121"/>
            </a:xfrm>
            <a:prstGeom prst="rect">
              <a:avLst/>
            </a:prstGeom>
            <a:solidFill>
              <a:srgbClr val="B0C9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1" name="직사각형 5190">
              <a:extLst>
                <a:ext uri="{FF2B5EF4-FFF2-40B4-BE49-F238E27FC236}">
                  <a16:creationId xmlns:a16="http://schemas.microsoft.com/office/drawing/2014/main" id="{DAFB3067-BD8D-3774-98E3-7BBBB47756FE}"/>
                </a:ext>
              </a:extLst>
            </p:cNvPr>
            <p:cNvSpPr/>
            <p:nvPr/>
          </p:nvSpPr>
          <p:spPr>
            <a:xfrm>
              <a:off x="8791414" y="2540736"/>
              <a:ext cx="341598" cy="2440121"/>
            </a:xfrm>
            <a:prstGeom prst="rect">
              <a:avLst/>
            </a:prstGeom>
            <a:solidFill>
              <a:srgbClr val="B0C9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2" name="직사각형 5191">
              <a:extLst>
                <a:ext uri="{FF2B5EF4-FFF2-40B4-BE49-F238E27FC236}">
                  <a16:creationId xmlns:a16="http://schemas.microsoft.com/office/drawing/2014/main" id="{B52414BF-BB1E-340D-1D9F-C84E8AC5B745}"/>
                </a:ext>
              </a:extLst>
            </p:cNvPr>
            <p:cNvSpPr/>
            <p:nvPr/>
          </p:nvSpPr>
          <p:spPr>
            <a:xfrm>
              <a:off x="9682628" y="2857766"/>
              <a:ext cx="341598" cy="2122271"/>
            </a:xfrm>
            <a:prstGeom prst="rect">
              <a:avLst/>
            </a:prstGeom>
            <a:solidFill>
              <a:srgbClr val="B0C9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3" name="직사각형 5192">
              <a:extLst>
                <a:ext uri="{FF2B5EF4-FFF2-40B4-BE49-F238E27FC236}">
                  <a16:creationId xmlns:a16="http://schemas.microsoft.com/office/drawing/2014/main" id="{8E36AB52-EC70-133A-895B-21972801C514}"/>
                </a:ext>
              </a:extLst>
            </p:cNvPr>
            <p:cNvSpPr/>
            <p:nvPr/>
          </p:nvSpPr>
          <p:spPr>
            <a:xfrm>
              <a:off x="7456648" y="3189439"/>
              <a:ext cx="341598" cy="1791219"/>
            </a:xfrm>
            <a:prstGeom prst="rect">
              <a:avLst/>
            </a:prstGeom>
            <a:solidFill>
              <a:srgbClr val="FCCA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4" name="직사각형 5193">
              <a:extLst>
                <a:ext uri="{FF2B5EF4-FFF2-40B4-BE49-F238E27FC236}">
                  <a16:creationId xmlns:a16="http://schemas.microsoft.com/office/drawing/2014/main" id="{380D2EA4-DA60-1A93-84C0-9AFD304C1A5E}"/>
                </a:ext>
              </a:extLst>
            </p:cNvPr>
            <p:cNvSpPr/>
            <p:nvPr/>
          </p:nvSpPr>
          <p:spPr>
            <a:xfrm>
              <a:off x="7902255" y="3189439"/>
              <a:ext cx="341598" cy="1791219"/>
            </a:xfrm>
            <a:prstGeom prst="rect">
              <a:avLst/>
            </a:prstGeom>
            <a:solidFill>
              <a:srgbClr val="FCCA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5" name="직사각형 5194">
              <a:extLst>
                <a:ext uri="{FF2B5EF4-FFF2-40B4-BE49-F238E27FC236}">
                  <a16:creationId xmlns:a16="http://schemas.microsoft.com/office/drawing/2014/main" id="{50A00C7D-EE2A-24A7-F6AC-B7502812863D}"/>
                </a:ext>
              </a:extLst>
            </p:cNvPr>
            <p:cNvSpPr/>
            <p:nvPr/>
          </p:nvSpPr>
          <p:spPr>
            <a:xfrm>
              <a:off x="9239076" y="3079295"/>
              <a:ext cx="339542" cy="1901647"/>
            </a:xfrm>
            <a:prstGeom prst="rect">
              <a:avLst/>
            </a:prstGeom>
            <a:solidFill>
              <a:srgbClr val="FCCA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623964-41A4-9751-69C2-1E2274E1A56D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31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9900225" y="72172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결과 및 개선사항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D03BD-0225-5882-F8F7-55FCA8E1B032}"/>
              </a:ext>
            </a:extLst>
          </p:cNvPr>
          <p:cNvGrpSpPr/>
          <p:nvPr/>
        </p:nvGrpSpPr>
        <p:grpSpPr>
          <a:xfrm>
            <a:off x="892367" y="1879016"/>
            <a:ext cx="9630972" cy="3936238"/>
            <a:chOff x="208712" y="1424463"/>
            <a:chExt cx="10998281" cy="484534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B50B3F3-2C06-237F-7097-D94379407A22}"/>
                </a:ext>
              </a:extLst>
            </p:cNvPr>
            <p:cNvGrpSpPr/>
            <p:nvPr/>
          </p:nvGrpSpPr>
          <p:grpSpPr>
            <a:xfrm>
              <a:off x="208712" y="1424463"/>
              <a:ext cx="10998281" cy="4845344"/>
              <a:chOff x="208712" y="1424463"/>
              <a:chExt cx="10998281" cy="4845344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540A601-1CC9-674E-1B97-D25BE21B0624}"/>
                  </a:ext>
                </a:extLst>
              </p:cNvPr>
              <p:cNvGrpSpPr/>
              <p:nvPr/>
            </p:nvGrpSpPr>
            <p:grpSpPr>
              <a:xfrm>
                <a:off x="1006764" y="2410690"/>
                <a:ext cx="4492896" cy="2679007"/>
                <a:chOff x="914401" y="2410690"/>
                <a:chExt cx="4492896" cy="2679007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2AAE8D5F-EA8F-E54A-A60F-C861CA2AA89B}"/>
                    </a:ext>
                  </a:extLst>
                </p:cNvPr>
                <p:cNvSpPr/>
                <p:nvPr/>
              </p:nvSpPr>
              <p:spPr>
                <a:xfrm>
                  <a:off x="914401" y="2410690"/>
                  <a:ext cx="4492896" cy="26790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C3642B9F-1B49-14ED-553B-C86261822A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656"/>
                <a:stretch/>
              </p:blipFill>
              <p:spPr bwMode="auto">
                <a:xfrm>
                  <a:off x="975770" y="2577855"/>
                  <a:ext cx="4389858" cy="23697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0092252-62F0-9457-756C-8F8720CA62F5}"/>
                  </a:ext>
                </a:extLst>
              </p:cNvPr>
              <p:cNvGrpSpPr/>
              <p:nvPr/>
            </p:nvGrpSpPr>
            <p:grpSpPr>
              <a:xfrm>
                <a:off x="6190308" y="2411263"/>
                <a:ext cx="5016685" cy="2967548"/>
                <a:chOff x="6190308" y="2411263"/>
                <a:chExt cx="5016685" cy="2967548"/>
              </a:xfrm>
            </p:grpSpPr>
            <p:sp>
              <p:nvSpPr>
                <p:cNvPr id="5127" name="직사각형 5126">
                  <a:extLst>
                    <a:ext uri="{FF2B5EF4-FFF2-40B4-BE49-F238E27FC236}">
                      <a16:creationId xmlns:a16="http://schemas.microsoft.com/office/drawing/2014/main" id="{61ADF661-5738-A37B-3B6F-640D753FA0AD}"/>
                    </a:ext>
                  </a:extLst>
                </p:cNvPr>
                <p:cNvSpPr/>
                <p:nvPr/>
              </p:nvSpPr>
              <p:spPr>
                <a:xfrm>
                  <a:off x="7008985" y="2538427"/>
                  <a:ext cx="341598" cy="2440121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128" name="직사각형 5127">
                  <a:extLst>
                    <a:ext uri="{FF2B5EF4-FFF2-40B4-BE49-F238E27FC236}">
                      <a16:creationId xmlns:a16="http://schemas.microsoft.com/office/drawing/2014/main" id="{5404DDD7-E0F0-EA23-B30B-91E2291DD31A}"/>
                    </a:ext>
                  </a:extLst>
                </p:cNvPr>
                <p:cNvSpPr/>
                <p:nvPr/>
              </p:nvSpPr>
              <p:spPr>
                <a:xfrm>
                  <a:off x="7454592" y="3189439"/>
                  <a:ext cx="341598" cy="1787427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129" name="직사각형 5128">
                  <a:extLst>
                    <a:ext uri="{FF2B5EF4-FFF2-40B4-BE49-F238E27FC236}">
                      <a16:creationId xmlns:a16="http://schemas.microsoft.com/office/drawing/2014/main" id="{05A5B4C6-D50B-9894-1D28-F18AE518872A}"/>
                    </a:ext>
                  </a:extLst>
                </p:cNvPr>
                <p:cNvSpPr/>
                <p:nvPr/>
              </p:nvSpPr>
              <p:spPr>
                <a:xfrm>
                  <a:off x="7900199" y="3189439"/>
                  <a:ext cx="341598" cy="1787427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130" name="직사각형 5129">
                  <a:extLst>
                    <a:ext uri="{FF2B5EF4-FFF2-40B4-BE49-F238E27FC236}">
                      <a16:creationId xmlns:a16="http://schemas.microsoft.com/office/drawing/2014/main" id="{644F6563-EDCC-4E16-F5A5-9AE5837057AE}"/>
                    </a:ext>
                  </a:extLst>
                </p:cNvPr>
                <p:cNvSpPr/>
                <p:nvPr/>
              </p:nvSpPr>
              <p:spPr>
                <a:xfrm>
                  <a:off x="8345806" y="2922031"/>
                  <a:ext cx="341598" cy="20555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131" name="직사각형 5130">
                  <a:extLst>
                    <a:ext uri="{FF2B5EF4-FFF2-40B4-BE49-F238E27FC236}">
                      <a16:creationId xmlns:a16="http://schemas.microsoft.com/office/drawing/2014/main" id="{B879E372-1A2E-70A3-D203-7BE88D8DF515}"/>
                    </a:ext>
                  </a:extLst>
                </p:cNvPr>
                <p:cNvSpPr/>
                <p:nvPr/>
              </p:nvSpPr>
              <p:spPr>
                <a:xfrm>
                  <a:off x="8791413" y="2538427"/>
                  <a:ext cx="341598" cy="2440121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132" name="직사각형 5131">
                  <a:extLst>
                    <a:ext uri="{FF2B5EF4-FFF2-40B4-BE49-F238E27FC236}">
                      <a16:creationId xmlns:a16="http://schemas.microsoft.com/office/drawing/2014/main" id="{9406F1EC-01A7-0202-B0AB-AB18A2F21EB8}"/>
                    </a:ext>
                  </a:extLst>
                </p:cNvPr>
                <p:cNvSpPr/>
                <p:nvPr/>
              </p:nvSpPr>
              <p:spPr>
                <a:xfrm>
                  <a:off x="9237020" y="3079529"/>
                  <a:ext cx="341598" cy="1897621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5133" name="직사각형 5132">
                  <a:extLst>
                    <a:ext uri="{FF2B5EF4-FFF2-40B4-BE49-F238E27FC236}">
                      <a16:creationId xmlns:a16="http://schemas.microsoft.com/office/drawing/2014/main" id="{0A4B1EBC-D41C-C041-3E0E-771E8E41468B}"/>
                    </a:ext>
                  </a:extLst>
                </p:cNvPr>
                <p:cNvSpPr/>
                <p:nvPr/>
              </p:nvSpPr>
              <p:spPr>
                <a:xfrm>
                  <a:off x="9682627" y="2855457"/>
                  <a:ext cx="341598" cy="2122271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134" name="직사각형 5133">
                  <a:extLst>
                    <a:ext uri="{FF2B5EF4-FFF2-40B4-BE49-F238E27FC236}">
                      <a16:creationId xmlns:a16="http://schemas.microsoft.com/office/drawing/2014/main" id="{E089C32A-E7D4-4ED7-811F-D3E839625215}"/>
                    </a:ext>
                  </a:extLst>
                </p:cNvPr>
                <p:cNvSpPr/>
                <p:nvPr/>
              </p:nvSpPr>
              <p:spPr>
                <a:xfrm>
                  <a:off x="10128234" y="2784874"/>
                  <a:ext cx="341598" cy="2193038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135" name="직사각형 5134">
                  <a:extLst>
                    <a:ext uri="{FF2B5EF4-FFF2-40B4-BE49-F238E27FC236}">
                      <a16:creationId xmlns:a16="http://schemas.microsoft.com/office/drawing/2014/main" id="{40199F2E-B447-D8AF-ADFA-A77C76452DB7}"/>
                    </a:ext>
                  </a:extLst>
                </p:cNvPr>
                <p:cNvSpPr/>
                <p:nvPr/>
              </p:nvSpPr>
              <p:spPr>
                <a:xfrm>
                  <a:off x="10573840" y="3013467"/>
                  <a:ext cx="341598" cy="1963854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50693CA-7AFD-05AB-14B3-48BA259D5B45}"/>
                    </a:ext>
                  </a:extLst>
                </p:cNvPr>
                <p:cNvGrpSpPr/>
                <p:nvPr/>
              </p:nvGrpSpPr>
              <p:grpSpPr>
                <a:xfrm>
                  <a:off x="6190308" y="2411263"/>
                  <a:ext cx="5016685" cy="2967548"/>
                  <a:chOff x="6190308" y="2411263"/>
                  <a:chExt cx="5016685" cy="2967548"/>
                </a:xfrm>
              </p:grpSpPr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B1A20F18-8CD7-7D76-5304-DD969189557E}"/>
                      </a:ext>
                    </a:extLst>
                  </p:cNvPr>
                  <p:cNvGrpSpPr/>
                  <p:nvPr/>
                </p:nvGrpSpPr>
                <p:grpSpPr>
                  <a:xfrm>
                    <a:off x="6190308" y="2690174"/>
                    <a:ext cx="4829721" cy="2688637"/>
                    <a:chOff x="6190308" y="2690174"/>
                    <a:chExt cx="4829721" cy="2688637"/>
                  </a:xfrm>
                </p:grpSpPr>
                <p:grpSp>
                  <p:nvGrpSpPr>
                    <p:cNvPr id="5156" name="그룹 5155">
                      <a:extLst>
                        <a:ext uri="{FF2B5EF4-FFF2-40B4-BE49-F238E27FC236}">
                          <a16:creationId xmlns:a16="http://schemas.microsoft.com/office/drawing/2014/main" id="{D48597B6-DC3E-7CD4-4FFB-F24FCF99E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9628" y="5026820"/>
                      <a:ext cx="4110401" cy="351991"/>
                      <a:chOff x="7427682" y="4810564"/>
                      <a:chExt cx="4110401" cy="351991"/>
                    </a:xfrm>
                  </p:grpSpPr>
                  <p:sp>
                    <p:nvSpPr>
                      <p:cNvPr id="5137" name="TextBox 5136">
                        <a:extLst>
                          <a:ext uri="{FF2B5EF4-FFF2-40B4-BE49-F238E27FC236}">
                            <a16:creationId xmlns:a16="http://schemas.microsoft.com/office/drawing/2014/main" id="{E5BB1901-974C-09B6-8EEB-CEEE7908FB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27682" y="4878410"/>
                        <a:ext cx="561320" cy="2841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9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RFC</a:t>
                        </a:r>
                        <a:endParaRPr lang="ko-KR" altLang="en-US" sz="9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38" name="TextBox 5137">
                        <a:extLst>
                          <a:ext uri="{FF2B5EF4-FFF2-40B4-BE49-F238E27FC236}">
                            <a16:creationId xmlns:a16="http://schemas.microsoft.com/office/drawing/2014/main" id="{BC79A082-899E-5DBE-E8BA-05F0D08D4E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71317" y="4878410"/>
                        <a:ext cx="561320" cy="2841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9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KNN</a:t>
                        </a:r>
                        <a:endParaRPr lang="ko-KR" altLang="en-US" sz="9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39" name="TextBox 5138">
                        <a:extLst>
                          <a:ext uri="{FF2B5EF4-FFF2-40B4-BE49-F238E27FC236}">
                            <a16:creationId xmlns:a16="http://schemas.microsoft.com/office/drawing/2014/main" id="{73994C76-27A2-AA93-58D4-845D24668D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14952" y="4878410"/>
                        <a:ext cx="561320" cy="2841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9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ADA</a:t>
                        </a:r>
                        <a:endParaRPr lang="ko-KR" altLang="en-US" sz="9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40" name="TextBox 5139">
                        <a:extLst>
                          <a:ext uri="{FF2B5EF4-FFF2-40B4-BE49-F238E27FC236}">
                            <a16:creationId xmlns:a16="http://schemas.microsoft.com/office/drawing/2014/main" id="{58941206-2D3E-EBCA-731D-8F082A3BDC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58587" y="4878410"/>
                        <a:ext cx="561320" cy="2841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90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GRD</a:t>
                        </a:r>
                        <a:endParaRPr lang="ko-KR" altLang="en-US" sz="9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41" name="TextBox 5140">
                        <a:extLst>
                          <a:ext uri="{FF2B5EF4-FFF2-40B4-BE49-F238E27FC236}">
                            <a16:creationId xmlns:a16="http://schemas.microsoft.com/office/drawing/2014/main" id="{2268B1A5-BA35-556C-7478-C435BD67D3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2222" y="4878410"/>
                        <a:ext cx="561320" cy="2841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90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EXT</a:t>
                        </a:r>
                        <a:endParaRPr lang="ko-KR" altLang="en-US" sz="9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42" name="TextBox 5141">
                        <a:extLst>
                          <a:ext uri="{FF2B5EF4-FFF2-40B4-BE49-F238E27FC236}">
                            <a16:creationId xmlns:a16="http://schemas.microsoft.com/office/drawing/2014/main" id="{528E268F-CF3D-1B1B-B66E-9C527F33B7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45857" y="4878410"/>
                        <a:ext cx="561320" cy="2841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90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DTC</a:t>
                        </a:r>
                        <a:endParaRPr lang="ko-KR" altLang="en-US" sz="9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43" name="TextBox 5142">
                        <a:extLst>
                          <a:ext uri="{FF2B5EF4-FFF2-40B4-BE49-F238E27FC236}">
                            <a16:creationId xmlns:a16="http://schemas.microsoft.com/office/drawing/2014/main" id="{5FEEA75E-0008-B282-B2F6-36BC962774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89493" y="4878410"/>
                        <a:ext cx="561320" cy="2841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9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SVM</a:t>
                        </a:r>
                        <a:endParaRPr lang="ko-KR" altLang="en-US" sz="9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44" name="TextBox 5143">
                        <a:extLst>
                          <a:ext uri="{FF2B5EF4-FFF2-40B4-BE49-F238E27FC236}">
                            <a16:creationId xmlns:a16="http://schemas.microsoft.com/office/drawing/2014/main" id="{1ABA9021-C14A-EF02-940D-1125991854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33127" y="4878409"/>
                        <a:ext cx="561320" cy="2841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9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MLP</a:t>
                        </a:r>
                        <a:endParaRPr lang="ko-KR" altLang="en-US" sz="9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45" name="TextBox 5144">
                        <a:extLst>
                          <a:ext uri="{FF2B5EF4-FFF2-40B4-BE49-F238E27FC236}">
                            <a16:creationId xmlns:a16="http://schemas.microsoft.com/office/drawing/2014/main" id="{0E9696E7-8535-C3CF-5B6E-493B134632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976763" y="4878409"/>
                        <a:ext cx="561320" cy="2841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9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LGS</a:t>
                        </a:r>
                        <a:endParaRPr lang="ko-KR" altLang="en-US" sz="9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46" name="이등변 삼각형 5145">
                        <a:extLst>
                          <a:ext uri="{FF2B5EF4-FFF2-40B4-BE49-F238E27FC236}">
                            <a16:creationId xmlns:a16="http://schemas.microsoft.com/office/drawing/2014/main" id="{259B4A28-1F50-864A-2CD4-BFF8F72F5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8651" y="4810564"/>
                        <a:ext cx="72000" cy="72000"/>
                      </a:xfrm>
                      <a:prstGeom prst="triangl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sp>
                    <p:nvSpPr>
                      <p:cNvPr id="5147" name="이등변 삼각형 5146">
                        <a:extLst>
                          <a:ext uri="{FF2B5EF4-FFF2-40B4-BE49-F238E27FC236}">
                            <a16:creationId xmlns:a16="http://schemas.microsoft.com/office/drawing/2014/main" id="{57CF2D1A-D7DF-50C6-E47F-5910BBB74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4082" y="4810564"/>
                        <a:ext cx="72000" cy="72000"/>
                      </a:xfrm>
                      <a:prstGeom prst="triangl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sp>
                    <p:nvSpPr>
                      <p:cNvPr id="5149" name="이등변 삼각형 5148">
                        <a:extLst>
                          <a:ext uri="{FF2B5EF4-FFF2-40B4-BE49-F238E27FC236}">
                            <a16:creationId xmlns:a16="http://schemas.microsoft.com/office/drawing/2014/main" id="{5E913076-8DB7-7965-78B6-2C61D68219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49513" y="4810564"/>
                        <a:ext cx="72000" cy="72000"/>
                      </a:xfrm>
                      <a:prstGeom prst="triangl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sp>
                    <p:nvSpPr>
                      <p:cNvPr id="5150" name="이등변 삼각형 5149">
                        <a:extLst>
                          <a:ext uri="{FF2B5EF4-FFF2-40B4-BE49-F238E27FC236}">
                            <a16:creationId xmlns:a16="http://schemas.microsoft.com/office/drawing/2014/main" id="{B1E6C6E8-61D9-41F6-3747-DCD69A89FC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94944" y="4810564"/>
                        <a:ext cx="72000" cy="72000"/>
                      </a:xfrm>
                      <a:prstGeom prst="triangl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sp>
                    <p:nvSpPr>
                      <p:cNvPr id="5151" name="이등변 삼각형 5150">
                        <a:extLst>
                          <a:ext uri="{FF2B5EF4-FFF2-40B4-BE49-F238E27FC236}">
                            <a16:creationId xmlns:a16="http://schemas.microsoft.com/office/drawing/2014/main" id="{E3DDF852-0FFE-FC2F-9894-456230FDEB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40375" y="4810564"/>
                        <a:ext cx="72000" cy="72000"/>
                      </a:xfrm>
                      <a:prstGeom prst="triangl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sp>
                    <p:nvSpPr>
                      <p:cNvPr id="5152" name="이등변 삼각형 5151">
                        <a:extLst>
                          <a:ext uri="{FF2B5EF4-FFF2-40B4-BE49-F238E27FC236}">
                            <a16:creationId xmlns:a16="http://schemas.microsoft.com/office/drawing/2014/main" id="{CA6BD2F3-7112-002E-00FF-C2DD187270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85806" y="4810564"/>
                        <a:ext cx="72000" cy="72000"/>
                      </a:xfrm>
                      <a:prstGeom prst="triangl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sp>
                    <p:nvSpPr>
                      <p:cNvPr id="5153" name="이등변 삼각형 5152">
                        <a:extLst>
                          <a:ext uri="{FF2B5EF4-FFF2-40B4-BE49-F238E27FC236}">
                            <a16:creationId xmlns:a16="http://schemas.microsoft.com/office/drawing/2014/main" id="{61CE9E91-42DE-A17B-E9AA-850ADB9545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31237" y="4810564"/>
                        <a:ext cx="72000" cy="72000"/>
                      </a:xfrm>
                      <a:prstGeom prst="triangl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sp>
                    <p:nvSpPr>
                      <p:cNvPr id="5154" name="이등변 삼각형 5153">
                        <a:extLst>
                          <a:ext uri="{FF2B5EF4-FFF2-40B4-BE49-F238E27FC236}">
                            <a16:creationId xmlns:a16="http://schemas.microsoft.com/office/drawing/2014/main" id="{1A3D2DC7-1C92-1F2C-4307-93869C9C90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6668" y="4810564"/>
                        <a:ext cx="72000" cy="72000"/>
                      </a:xfrm>
                      <a:prstGeom prst="triangl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sp>
                    <p:nvSpPr>
                      <p:cNvPr id="5155" name="이등변 삼각형 5154">
                        <a:extLst>
                          <a:ext uri="{FF2B5EF4-FFF2-40B4-BE49-F238E27FC236}">
                            <a16:creationId xmlns:a16="http://schemas.microsoft.com/office/drawing/2014/main" id="{245544F3-8C98-D992-F61D-37E81F6EE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22102" y="4810564"/>
                        <a:ext cx="72000" cy="72000"/>
                      </a:xfrm>
                      <a:prstGeom prst="triangl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</p:grp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05EC98B5-BBF6-96C2-F58F-AD9FC9B7ED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0308" y="2690174"/>
                      <a:ext cx="609600" cy="2472444"/>
                      <a:chOff x="6190308" y="2690174"/>
                      <a:chExt cx="609600" cy="2472444"/>
                    </a:xfrm>
                  </p:grpSpPr>
                  <p:grpSp>
                    <p:nvGrpSpPr>
                      <p:cNvPr id="5" name="그룹 4">
                        <a:extLst>
                          <a:ext uri="{FF2B5EF4-FFF2-40B4-BE49-F238E27FC236}">
                            <a16:creationId xmlns:a16="http://schemas.microsoft.com/office/drawing/2014/main" id="{0C16D0CF-37D0-751B-6FE3-88BDB83824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52230" y="2809419"/>
                        <a:ext cx="54000" cy="2179539"/>
                        <a:chOff x="6652230" y="2734003"/>
                        <a:chExt cx="54000" cy="2179539"/>
                      </a:xfrm>
                    </p:grpSpPr>
                    <p:sp>
                      <p:nvSpPr>
                        <p:cNvPr id="5163" name="직사각형 5162">
                          <a:extLst>
                            <a:ext uri="{FF2B5EF4-FFF2-40B4-BE49-F238E27FC236}">
                              <a16:creationId xmlns:a16="http://schemas.microsoft.com/office/drawing/2014/main" id="{15083EA8-E4D2-B760-7D07-07EB4303A8E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52230" y="4895542"/>
                          <a:ext cx="54000" cy="1800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alpha val="68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/>
                        </a:p>
                      </p:txBody>
                    </p:sp>
                    <p:sp>
                      <p:nvSpPr>
                        <p:cNvPr id="5164" name="직사각형 5163">
                          <a:extLst>
                            <a:ext uri="{FF2B5EF4-FFF2-40B4-BE49-F238E27FC236}">
                              <a16:creationId xmlns:a16="http://schemas.microsoft.com/office/drawing/2014/main" id="{C519D872-4960-6D4C-0AE9-14A53251A2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52230" y="4463235"/>
                          <a:ext cx="54000" cy="1800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alpha val="68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/>
                        </a:p>
                      </p:txBody>
                    </p:sp>
                    <p:sp>
                      <p:nvSpPr>
                        <p:cNvPr id="5165" name="직사각형 5164">
                          <a:extLst>
                            <a:ext uri="{FF2B5EF4-FFF2-40B4-BE49-F238E27FC236}">
                              <a16:creationId xmlns:a16="http://schemas.microsoft.com/office/drawing/2014/main" id="{A3992A3D-25B7-F90C-2817-E443652E5B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52230" y="4030927"/>
                          <a:ext cx="54000" cy="1800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alpha val="68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/>
                        </a:p>
                      </p:txBody>
                    </p:sp>
                    <p:sp>
                      <p:nvSpPr>
                        <p:cNvPr id="5166" name="직사각형 5165">
                          <a:extLst>
                            <a:ext uri="{FF2B5EF4-FFF2-40B4-BE49-F238E27FC236}">
                              <a16:creationId xmlns:a16="http://schemas.microsoft.com/office/drawing/2014/main" id="{18935017-1B94-05CF-7904-50A6D9708E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52230" y="3598619"/>
                          <a:ext cx="54000" cy="1800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alpha val="68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/>
                        </a:p>
                      </p:txBody>
                    </p:sp>
                    <p:sp>
                      <p:nvSpPr>
                        <p:cNvPr id="5167" name="직사각형 5166">
                          <a:extLst>
                            <a:ext uri="{FF2B5EF4-FFF2-40B4-BE49-F238E27FC236}">
                              <a16:creationId xmlns:a16="http://schemas.microsoft.com/office/drawing/2014/main" id="{09BB465C-B9BE-4EC6-5E03-C8D83E5EAA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52230" y="3166311"/>
                          <a:ext cx="54000" cy="1800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alpha val="68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/>
                        </a:p>
                      </p:txBody>
                    </p:sp>
                    <p:sp>
                      <p:nvSpPr>
                        <p:cNvPr id="5168" name="직사각형 5167">
                          <a:extLst>
                            <a:ext uri="{FF2B5EF4-FFF2-40B4-BE49-F238E27FC236}">
                              <a16:creationId xmlns:a16="http://schemas.microsoft.com/office/drawing/2014/main" id="{0333B1B3-B468-BC4C-9DDB-6B480B34EE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52230" y="2734003"/>
                          <a:ext cx="54000" cy="1800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alpha val="68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/>
                        </a:p>
                      </p:txBody>
                    </p:sp>
                  </p:grpSp>
                  <p:sp>
                    <p:nvSpPr>
                      <p:cNvPr id="5170" name="TextBox 5169">
                        <a:extLst>
                          <a:ext uri="{FF2B5EF4-FFF2-40B4-BE49-F238E27FC236}">
                            <a16:creationId xmlns:a16="http://schemas.microsoft.com/office/drawing/2014/main" id="{F98905A0-582A-5B24-3ADF-110406F941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0308" y="4859530"/>
                        <a:ext cx="609600" cy="303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0.0</a:t>
                        </a:r>
                        <a:endParaRPr lang="ko-KR" altLang="en-US" sz="10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71" name="TextBox 5170">
                        <a:extLst>
                          <a:ext uri="{FF2B5EF4-FFF2-40B4-BE49-F238E27FC236}">
                            <a16:creationId xmlns:a16="http://schemas.microsoft.com/office/drawing/2014/main" id="{997FACF6-A81A-65A0-C651-6D358F0F30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0308" y="4425658"/>
                        <a:ext cx="609600" cy="303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0.1</a:t>
                        </a:r>
                        <a:endParaRPr lang="ko-KR" altLang="en-US" sz="10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72" name="TextBox 5171">
                        <a:extLst>
                          <a:ext uri="{FF2B5EF4-FFF2-40B4-BE49-F238E27FC236}">
                            <a16:creationId xmlns:a16="http://schemas.microsoft.com/office/drawing/2014/main" id="{5D9AC382-71D0-980C-157B-A4AC52B153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0308" y="3991788"/>
                        <a:ext cx="609600" cy="303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0.2</a:t>
                        </a:r>
                        <a:endParaRPr lang="ko-KR" altLang="en-US" sz="10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73" name="TextBox 5172">
                        <a:extLst>
                          <a:ext uri="{FF2B5EF4-FFF2-40B4-BE49-F238E27FC236}">
                            <a16:creationId xmlns:a16="http://schemas.microsoft.com/office/drawing/2014/main" id="{D796033B-F756-1C4B-298A-8D64D9A01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0308" y="3557916"/>
                        <a:ext cx="609600" cy="303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0.3</a:t>
                        </a:r>
                        <a:endParaRPr lang="ko-KR" altLang="en-US" sz="10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74" name="TextBox 5173">
                        <a:extLst>
                          <a:ext uri="{FF2B5EF4-FFF2-40B4-BE49-F238E27FC236}">
                            <a16:creationId xmlns:a16="http://schemas.microsoft.com/office/drawing/2014/main" id="{DB27D428-E7F6-F74F-9EEA-6E900B6DD4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0308" y="3124045"/>
                        <a:ext cx="609600" cy="303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 dirty="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0.4</a:t>
                        </a:r>
                        <a:endParaRPr lang="ko-KR" altLang="en-US" sz="10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  <p:sp>
                    <p:nvSpPr>
                      <p:cNvPr id="5175" name="TextBox 5174">
                        <a:extLst>
                          <a:ext uri="{FF2B5EF4-FFF2-40B4-BE49-F238E27FC236}">
                            <a16:creationId xmlns:a16="http://schemas.microsoft.com/office/drawing/2014/main" id="{267F1943-EED6-BB69-E0A2-C54B782C87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0308" y="2690174"/>
                        <a:ext cx="609600" cy="303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000">
                            <a:latin typeface="G마켓 산스 Bold" panose="02000000000000000000" pitchFamily="50" charset="-127"/>
                            <a:ea typeface="G마켓 산스 Bold" panose="02000000000000000000" pitchFamily="50" charset="-127"/>
                          </a:rPr>
                          <a:t>0.5</a:t>
                        </a:r>
                        <a:endParaRPr lang="ko-KR" altLang="en-US" sz="1000" dirty="0"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endParaRPr>
                      </a:p>
                    </p:txBody>
                  </p:sp>
                </p:grpSp>
              </p:grpSp>
              <p:sp>
                <p:nvSpPr>
                  <p:cNvPr id="5136" name="직사각형 5135">
                    <a:extLst>
                      <a:ext uri="{FF2B5EF4-FFF2-40B4-BE49-F238E27FC236}">
                        <a16:creationId xmlns:a16="http://schemas.microsoft.com/office/drawing/2014/main" id="{28C0B321-BE58-92FB-D137-DC48454547C1}"/>
                      </a:ext>
                    </a:extLst>
                  </p:cNvPr>
                  <p:cNvSpPr/>
                  <p:nvPr/>
                </p:nvSpPr>
                <p:spPr>
                  <a:xfrm>
                    <a:off x="6714097" y="2411263"/>
                    <a:ext cx="4492896" cy="257586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</p:grpSp>
          <p:grpSp>
            <p:nvGrpSpPr>
              <p:cNvPr id="5178" name="그룹 5177">
                <a:extLst>
                  <a:ext uri="{FF2B5EF4-FFF2-40B4-BE49-F238E27FC236}">
                    <a16:creationId xmlns:a16="http://schemas.microsoft.com/office/drawing/2014/main" id="{D0ADE387-EF1F-310D-E1CA-A5820C682C85}"/>
                  </a:ext>
                </a:extLst>
              </p:cNvPr>
              <p:cNvGrpSpPr/>
              <p:nvPr/>
            </p:nvGrpSpPr>
            <p:grpSpPr>
              <a:xfrm>
                <a:off x="208712" y="1424463"/>
                <a:ext cx="6523894" cy="1901517"/>
                <a:chOff x="208712" y="1424463"/>
                <a:chExt cx="6523894" cy="1901517"/>
              </a:xfrm>
            </p:grpSpPr>
            <p:cxnSp>
              <p:nvCxnSpPr>
                <p:cNvPr id="5185" name="직선 연결선 5184">
                  <a:extLst>
                    <a:ext uri="{FF2B5EF4-FFF2-40B4-BE49-F238E27FC236}">
                      <a16:creationId xmlns:a16="http://schemas.microsoft.com/office/drawing/2014/main" id="{18B318E2-83EC-97E0-58F0-2711813943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8845" y="2268249"/>
                  <a:ext cx="131849" cy="4787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86" name="직선 연결선 5185">
                  <a:extLst>
                    <a:ext uri="{FF2B5EF4-FFF2-40B4-BE49-F238E27FC236}">
                      <a16:creationId xmlns:a16="http://schemas.microsoft.com/office/drawing/2014/main" id="{00B79018-0D86-CBA1-EE07-DBFE22322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0699" y="2268249"/>
                  <a:ext cx="751774" cy="4787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87" name="직사각형 5186">
                  <a:extLst>
                    <a:ext uri="{FF2B5EF4-FFF2-40B4-BE49-F238E27FC236}">
                      <a16:creationId xmlns:a16="http://schemas.microsoft.com/office/drawing/2014/main" id="{0582F78A-8682-20D5-700A-69519BDCB106}"/>
                    </a:ext>
                  </a:extLst>
                </p:cNvPr>
                <p:cNvSpPr/>
                <p:nvPr/>
              </p:nvSpPr>
              <p:spPr>
                <a:xfrm>
                  <a:off x="318845" y="1424463"/>
                  <a:ext cx="6303628" cy="843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188" name="TextBox 5187">
                  <a:extLst>
                    <a:ext uri="{FF2B5EF4-FFF2-40B4-BE49-F238E27FC236}">
                      <a16:creationId xmlns:a16="http://schemas.microsoft.com/office/drawing/2014/main" id="{30E26ABE-821F-7E9A-E313-600457FED9BD}"/>
                    </a:ext>
                  </a:extLst>
                </p:cNvPr>
                <p:cNvSpPr txBox="1"/>
                <p:nvPr/>
              </p:nvSpPr>
              <p:spPr>
                <a:xfrm>
                  <a:off x="208712" y="1628539"/>
                  <a:ext cx="6523894" cy="416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BEST : SVM(5), RFC(4), EXT(4)</a:t>
                  </a:r>
                  <a:endParaRPr lang="ko-KR" altLang="en-US" sz="16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endParaRPr>
                </a:p>
              </p:txBody>
            </p:sp>
            <p:pic>
              <p:nvPicPr>
                <p:cNvPr id="5189" name="Picture 6">
                  <a:extLst>
                    <a:ext uri="{FF2B5EF4-FFF2-40B4-BE49-F238E27FC236}">
                      <a16:creationId xmlns:a16="http://schemas.microsoft.com/office/drawing/2014/main" id="{7878D2B0-83AA-CF44-6DA5-30DFCDDEA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512" b="73155"/>
                <a:stretch/>
              </p:blipFill>
              <p:spPr bwMode="auto">
                <a:xfrm>
                  <a:off x="470699" y="2747014"/>
                  <a:ext cx="5400000" cy="578966"/>
                </a:xfrm>
                <a:prstGeom prst="rect">
                  <a:avLst/>
                </a:prstGeom>
                <a:noFill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179" name="그룹 5178">
                <a:extLst>
                  <a:ext uri="{FF2B5EF4-FFF2-40B4-BE49-F238E27FC236}">
                    <a16:creationId xmlns:a16="http://schemas.microsoft.com/office/drawing/2014/main" id="{3BB79EB7-03EA-D829-4B8F-2E6743F52215}"/>
                  </a:ext>
                </a:extLst>
              </p:cNvPr>
              <p:cNvGrpSpPr/>
              <p:nvPr/>
            </p:nvGrpSpPr>
            <p:grpSpPr>
              <a:xfrm>
                <a:off x="331499" y="4230254"/>
                <a:ext cx="6303935" cy="2039553"/>
                <a:chOff x="331499" y="4230254"/>
                <a:chExt cx="6303935" cy="2039553"/>
              </a:xfrm>
            </p:grpSpPr>
            <p:cxnSp>
              <p:nvCxnSpPr>
                <p:cNvPr id="5180" name="직선 연결선 5179">
                  <a:extLst>
                    <a:ext uri="{FF2B5EF4-FFF2-40B4-BE49-F238E27FC236}">
                      <a16:creationId xmlns:a16="http://schemas.microsoft.com/office/drawing/2014/main" id="{4451A9A1-983B-2523-5764-DBE3484178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1499" y="5110332"/>
                  <a:ext cx="119195" cy="3232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81" name="직선 연결선 5180">
                  <a:extLst>
                    <a:ext uri="{FF2B5EF4-FFF2-40B4-BE49-F238E27FC236}">
                      <a16:creationId xmlns:a16="http://schemas.microsoft.com/office/drawing/2014/main" id="{12D4B1A7-0A4D-F4B3-857E-3B7E1C87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4267" y="5093801"/>
                  <a:ext cx="771167" cy="3322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82" name="Picture 6">
                  <a:extLst>
                    <a:ext uri="{FF2B5EF4-FFF2-40B4-BE49-F238E27FC236}">
                      <a16:creationId xmlns:a16="http://schemas.microsoft.com/office/drawing/2014/main" id="{75FB3D52-5CCC-3DB9-8FF6-C761829CA7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645" b="2655"/>
                <a:stretch/>
              </p:blipFill>
              <p:spPr bwMode="auto">
                <a:xfrm>
                  <a:off x="471004" y="4230254"/>
                  <a:ext cx="5400000" cy="859443"/>
                </a:xfrm>
                <a:prstGeom prst="rect">
                  <a:avLst/>
                </a:prstGeom>
                <a:noFill/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83" name="직사각형 5182">
                  <a:extLst>
                    <a:ext uri="{FF2B5EF4-FFF2-40B4-BE49-F238E27FC236}">
                      <a16:creationId xmlns:a16="http://schemas.microsoft.com/office/drawing/2014/main" id="{868DAC92-C411-B2DA-8289-9B55FCFC89BA}"/>
                    </a:ext>
                  </a:extLst>
                </p:cNvPr>
                <p:cNvSpPr/>
                <p:nvPr/>
              </p:nvSpPr>
              <p:spPr>
                <a:xfrm>
                  <a:off x="331806" y="5426021"/>
                  <a:ext cx="6303628" cy="843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184" name="TextBox 5183">
                  <a:extLst>
                    <a:ext uri="{FF2B5EF4-FFF2-40B4-BE49-F238E27FC236}">
                      <a16:creationId xmlns:a16="http://schemas.microsoft.com/office/drawing/2014/main" id="{23CDF003-0A3D-FECB-326D-9A947137D223}"/>
                    </a:ext>
                  </a:extLst>
                </p:cNvPr>
                <p:cNvSpPr txBox="1"/>
                <p:nvPr/>
              </p:nvSpPr>
              <p:spPr>
                <a:xfrm>
                  <a:off x="572655" y="5630097"/>
                  <a:ext cx="5821930" cy="416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WORST : DTC(8), KNN(6), ADA(5)</a:t>
                  </a:r>
                  <a:endParaRPr lang="ko-KR" altLang="en-US" sz="16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endParaRPr>
                </a:p>
              </p:txBody>
            </p:sp>
          </p:grpSp>
        </p:grpSp>
        <p:grpSp>
          <p:nvGrpSpPr>
            <p:cNvPr id="5199" name="그룹 5198">
              <a:extLst>
                <a:ext uri="{FF2B5EF4-FFF2-40B4-BE49-F238E27FC236}">
                  <a16:creationId xmlns:a16="http://schemas.microsoft.com/office/drawing/2014/main" id="{B90E3880-19B0-0121-EC41-7BC4AFA9A78C}"/>
                </a:ext>
              </a:extLst>
            </p:cNvPr>
            <p:cNvGrpSpPr/>
            <p:nvPr/>
          </p:nvGrpSpPr>
          <p:grpSpPr>
            <a:xfrm>
              <a:off x="7008986" y="2540736"/>
              <a:ext cx="3015240" cy="2440206"/>
              <a:chOff x="7008986" y="2540736"/>
              <a:chExt cx="3015240" cy="2440206"/>
            </a:xfrm>
          </p:grpSpPr>
          <p:sp>
            <p:nvSpPr>
              <p:cNvPr id="5190" name="직사각형 5189">
                <a:extLst>
                  <a:ext uri="{FF2B5EF4-FFF2-40B4-BE49-F238E27FC236}">
                    <a16:creationId xmlns:a16="http://schemas.microsoft.com/office/drawing/2014/main" id="{0872BD4C-6D27-957C-6716-B4B16C4C987D}"/>
                  </a:ext>
                </a:extLst>
              </p:cNvPr>
              <p:cNvSpPr/>
              <p:nvPr/>
            </p:nvSpPr>
            <p:spPr>
              <a:xfrm>
                <a:off x="7008986" y="2540736"/>
                <a:ext cx="341598" cy="2440121"/>
              </a:xfrm>
              <a:prstGeom prst="rect">
                <a:avLst/>
              </a:prstGeom>
              <a:solidFill>
                <a:srgbClr val="B0C9F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191" name="직사각형 5190">
                <a:extLst>
                  <a:ext uri="{FF2B5EF4-FFF2-40B4-BE49-F238E27FC236}">
                    <a16:creationId xmlns:a16="http://schemas.microsoft.com/office/drawing/2014/main" id="{DAFB3067-BD8D-3774-98E3-7BBBB47756FE}"/>
                  </a:ext>
                </a:extLst>
              </p:cNvPr>
              <p:cNvSpPr/>
              <p:nvPr/>
            </p:nvSpPr>
            <p:spPr>
              <a:xfrm>
                <a:off x="8791414" y="2540736"/>
                <a:ext cx="341598" cy="2440121"/>
              </a:xfrm>
              <a:prstGeom prst="rect">
                <a:avLst/>
              </a:prstGeom>
              <a:solidFill>
                <a:srgbClr val="B0C9F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192" name="직사각형 5191">
                <a:extLst>
                  <a:ext uri="{FF2B5EF4-FFF2-40B4-BE49-F238E27FC236}">
                    <a16:creationId xmlns:a16="http://schemas.microsoft.com/office/drawing/2014/main" id="{B52414BF-BB1E-340D-1D9F-C84E8AC5B745}"/>
                  </a:ext>
                </a:extLst>
              </p:cNvPr>
              <p:cNvSpPr/>
              <p:nvPr/>
            </p:nvSpPr>
            <p:spPr>
              <a:xfrm>
                <a:off x="9682628" y="2857766"/>
                <a:ext cx="341598" cy="2122271"/>
              </a:xfrm>
              <a:prstGeom prst="rect">
                <a:avLst/>
              </a:prstGeom>
              <a:solidFill>
                <a:srgbClr val="B0C9F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193" name="직사각형 5192">
                <a:extLst>
                  <a:ext uri="{FF2B5EF4-FFF2-40B4-BE49-F238E27FC236}">
                    <a16:creationId xmlns:a16="http://schemas.microsoft.com/office/drawing/2014/main" id="{8E36AB52-EC70-133A-895B-21972801C514}"/>
                  </a:ext>
                </a:extLst>
              </p:cNvPr>
              <p:cNvSpPr/>
              <p:nvPr/>
            </p:nvSpPr>
            <p:spPr>
              <a:xfrm>
                <a:off x="7456648" y="3189439"/>
                <a:ext cx="341598" cy="1791219"/>
              </a:xfrm>
              <a:prstGeom prst="rect">
                <a:avLst/>
              </a:prstGeom>
              <a:solidFill>
                <a:srgbClr val="FCCAA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194" name="직사각형 5193">
                <a:extLst>
                  <a:ext uri="{FF2B5EF4-FFF2-40B4-BE49-F238E27FC236}">
                    <a16:creationId xmlns:a16="http://schemas.microsoft.com/office/drawing/2014/main" id="{380D2EA4-DA60-1A93-84C0-9AFD304C1A5E}"/>
                  </a:ext>
                </a:extLst>
              </p:cNvPr>
              <p:cNvSpPr/>
              <p:nvPr/>
            </p:nvSpPr>
            <p:spPr>
              <a:xfrm>
                <a:off x="7902255" y="3189439"/>
                <a:ext cx="341598" cy="1791219"/>
              </a:xfrm>
              <a:prstGeom prst="rect">
                <a:avLst/>
              </a:prstGeom>
              <a:solidFill>
                <a:srgbClr val="FCCAA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195" name="직사각형 5194">
                <a:extLst>
                  <a:ext uri="{FF2B5EF4-FFF2-40B4-BE49-F238E27FC236}">
                    <a16:creationId xmlns:a16="http://schemas.microsoft.com/office/drawing/2014/main" id="{50A00C7D-EE2A-24A7-F6AC-B7502812863D}"/>
                  </a:ext>
                </a:extLst>
              </p:cNvPr>
              <p:cNvSpPr/>
              <p:nvPr/>
            </p:nvSpPr>
            <p:spPr>
              <a:xfrm>
                <a:off x="9239076" y="3079295"/>
                <a:ext cx="339542" cy="1901647"/>
              </a:xfrm>
              <a:prstGeom prst="rect">
                <a:avLst/>
              </a:prstGeom>
              <a:solidFill>
                <a:srgbClr val="FCCAA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623964-41A4-9751-69C2-1E2274E1A56D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6A8FE0-59EB-A1FE-443E-72C158386941}"/>
              </a:ext>
            </a:extLst>
          </p:cNvPr>
          <p:cNvSpPr txBox="1"/>
          <p:nvPr/>
        </p:nvSpPr>
        <p:spPr>
          <a:xfrm>
            <a:off x="767508" y="1044131"/>
            <a:ext cx="10656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1D1C1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교차검증과 </a:t>
            </a:r>
            <a:r>
              <a:rPr lang="ko-KR" altLang="en-US" sz="2800" dirty="0" err="1">
                <a:solidFill>
                  <a:srgbClr val="1D1C1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멀티레이블의</a:t>
            </a:r>
            <a:r>
              <a:rPr lang="ko-KR" altLang="en-US" sz="2800" dirty="0">
                <a:solidFill>
                  <a:srgbClr val="1D1C1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성능 비교</a:t>
            </a:r>
            <a:endParaRPr lang="en-US" altLang="ko-KR" sz="2800" b="0" i="0" u="none" strike="noStrike" dirty="0">
              <a:solidFill>
                <a:srgbClr val="1D1C1D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83D725-CBDB-4314-A48C-20AEBA447C54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FF8206-E641-E0D5-5ECB-D2EB23D85ACD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8F1EBA-4CDC-8913-6783-50C751BD403C}"/>
                </a:ext>
              </a:extLst>
            </p:cNvPr>
            <p:cNvSpPr txBox="1"/>
            <p:nvPr/>
          </p:nvSpPr>
          <p:spPr>
            <a:xfrm>
              <a:off x="1066698" y="5845229"/>
              <a:ext cx="10058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성능에 따른 모델의 분포가 일치함을 알 수 있음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70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9900225" y="72172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결과 및 개선사항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AA4F807-69E0-D011-33FF-490C120FBF23}"/>
              </a:ext>
            </a:extLst>
          </p:cNvPr>
          <p:cNvGrpSpPr/>
          <p:nvPr/>
        </p:nvGrpSpPr>
        <p:grpSpPr>
          <a:xfrm>
            <a:off x="4400695" y="2131741"/>
            <a:ext cx="3390610" cy="3625043"/>
            <a:chOff x="4400695" y="2131741"/>
            <a:chExt cx="3390610" cy="362504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2E50851-1CE9-F9C1-2D1A-F3A9459A7248}"/>
                </a:ext>
              </a:extLst>
            </p:cNvPr>
            <p:cNvSpPr/>
            <p:nvPr/>
          </p:nvSpPr>
          <p:spPr>
            <a:xfrm>
              <a:off x="4509606" y="2583997"/>
              <a:ext cx="3171600" cy="3172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EAEF29-DC08-F679-F5A6-C7BB2F68CB99}"/>
                </a:ext>
              </a:extLst>
            </p:cNvPr>
            <p:cNvGrpSpPr/>
            <p:nvPr/>
          </p:nvGrpSpPr>
          <p:grpSpPr>
            <a:xfrm>
              <a:off x="4400695" y="2131741"/>
              <a:ext cx="3390610" cy="3571744"/>
              <a:chOff x="4400695" y="1814876"/>
              <a:chExt cx="3390610" cy="3571744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58A869F-9151-5D61-2E4A-88EDF59A4926}"/>
                  </a:ext>
                </a:extLst>
              </p:cNvPr>
              <p:cNvSpPr/>
              <p:nvPr/>
            </p:nvSpPr>
            <p:spPr>
              <a:xfrm>
                <a:off x="4509606" y="1814876"/>
                <a:ext cx="3172787" cy="396000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DD1B71-088F-5256-A004-2D68DA982076}"/>
                  </a:ext>
                </a:extLst>
              </p:cNvPr>
              <p:cNvSpPr txBox="1"/>
              <p:nvPr/>
            </p:nvSpPr>
            <p:spPr>
              <a:xfrm>
                <a:off x="4776269" y="1825227"/>
                <a:ext cx="26394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라벨링의 종류 모호</a:t>
                </a:r>
              </a:p>
            </p:txBody>
          </p:sp>
          <p:grpSp>
            <p:nvGrpSpPr>
              <p:cNvPr id="7173" name="그룹 7172">
                <a:extLst>
                  <a:ext uri="{FF2B5EF4-FFF2-40B4-BE49-F238E27FC236}">
                    <a16:creationId xmlns:a16="http://schemas.microsoft.com/office/drawing/2014/main" id="{7EC6A356-8318-2A45-49B3-1C60257FD99F}"/>
                  </a:ext>
                </a:extLst>
              </p:cNvPr>
              <p:cNvGrpSpPr/>
              <p:nvPr/>
            </p:nvGrpSpPr>
            <p:grpSpPr>
              <a:xfrm>
                <a:off x="5004844" y="2417757"/>
                <a:ext cx="2182313" cy="1830237"/>
                <a:chOff x="7456725" y="2110337"/>
                <a:chExt cx="2873495" cy="2250178"/>
              </a:xfrm>
            </p:grpSpPr>
            <p:grpSp>
              <p:nvGrpSpPr>
                <p:cNvPr id="7168" name="그룹 7167">
                  <a:extLst>
                    <a:ext uri="{FF2B5EF4-FFF2-40B4-BE49-F238E27FC236}">
                      <a16:creationId xmlns:a16="http://schemas.microsoft.com/office/drawing/2014/main" id="{518DD70A-3610-2D47-4663-766C7F8751EF}"/>
                    </a:ext>
                  </a:extLst>
                </p:cNvPr>
                <p:cNvGrpSpPr/>
                <p:nvPr/>
              </p:nvGrpSpPr>
              <p:grpSpPr>
                <a:xfrm>
                  <a:off x="8968203" y="2110337"/>
                  <a:ext cx="1362017" cy="2250178"/>
                  <a:chOff x="9142306" y="2545981"/>
                  <a:chExt cx="1130909" cy="2037149"/>
                </a:xfrm>
              </p:grpSpPr>
              <p:pic>
                <p:nvPicPr>
                  <p:cNvPr id="50" name="그림 49">
                    <a:extLst>
                      <a:ext uri="{FF2B5EF4-FFF2-40B4-BE49-F238E27FC236}">
                        <a16:creationId xmlns:a16="http://schemas.microsoft.com/office/drawing/2014/main" id="{D498CED5-2D61-E8B8-E3EF-E6FAE68E7A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146941" y="3300368"/>
                    <a:ext cx="1121639" cy="537646"/>
                  </a:xfrm>
                  <a:prstGeom prst="rect">
                    <a:avLst/>
                  </a:prstGeom>
                </p:spPr>
              </p:pic>
              <p:pic>
                <p:nvPicPr>
                  <p:cNvPr id="51" name="그림 50">
                    <a:extLst>
                      <a:ext uri="{FF2B5EF4-FFF2-40B4-BE49-F238E27FC236}">
                        <a16:creationId xmlns:a16="http://schemas.microsoft.com/office/drawing/2014/main" id="{D390D7F2-8FFE-D43F-3360-92730A1611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151575" y="2545981"/>
                    <a:ext cx="1112371" cy="537646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>
                    <a:extLst>
                      <a:ext uri="{FF2B5EF4-FFF2-40B4-BE49-F238E27FC236}">
                        <a16:creationId xmlns:a16="http://schemas.microsoft.com/office/drawing/2014/main" id="{9363D54A-E108-CECF-B6C4-6B9733BDA6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142306" y="4054755"/>
                    <a:ext cx="1130909" cy="5283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71" name="그룹 7170">
                  <a:extLst>
                    <a:ext uri="{FF2B5EF4-FFF2-40B4-BE49-F238E27FC236}">
                      <a16:creationId xmlns:a16="http://schemas.microsoft.com/office/drawing/2014/main" id="{683601C2-8790-6C8F-F449-E0A784440148}"/>
                    </a:ext>
                  </a:extLst>
                </p:cNvPr>
                <p:cNvGrpSpPr/>
                <p:nvPr/>
              </p:nvGrpSpPr>
              <p:grpSpPr>
                <a:xfrm>
                  <a:off x="7456725" y="2110337"/>
                  <a:ext cx="1362019" cy="2250178"/>
                  <a:chOff x="7483047" y="2545981"/>
                  <a:chExt cx="1130911" cy="2037149"/>
                </a:xfrm>
              </p:grpSpPr>
              <p:pic>
                <p:nvPicPr>
                  <p:cNvPr id="49" name="그림 48">
                    <a:extLst>
                      <a:ext uri="{FF2B5EF4-FFF2-40B4-BE49-F238E27FC236}">
                        <a16:creationId xmlns:a16="http://schemas.microsoft.com/office/drawing/2014/main" id="{D4C9A2A2-8FDC-C9FF-06D5-E402D22BB3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483047" y="2545981"/>
                    <a:ext cx="1130911" cy="537645"/>
                  </a:xfrm>
                  <a:prstGeom prst="rect">
                    <a:avLst/>
                  </a:prstGeom>
                </p:spPr>
              </p:pic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5C3BDB97-2C50-9937-11E9-9FD9EBA24D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83047" y="3281828"/>
                    <a:ext cx="1130911" cy="537645"/>
                  </a:xfrm>
                  <a:prstGeom prst="rect">
                    <a:avLst/>
                  </a:prstGeom>
                </p:spPr>
              </p:pic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8BE5E10A-BC0B-A3BC-E957-DADD6F198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496952" y="4017676"/>
                    <a:ext cx="1103100" cy="56545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79" name="그룹 7178">
                <a:extLst>
                  <a:ext uri="{FF2B5EF4-FFF2-40B4-BE49-F238E27FC236}">
                    <a16:creationId xmlns:a16="http://schemas.microsoft.com/office/drawing/2014/main" id="{B8F11A70-F577-C050-CE92-917D89B9ECD4}"/>
                  </a:ext>
                </a:extLst>
              </p:cNvPr>
              <p:cNvGrpSpPr/>
              <p:nvPr/>
            </p:nvGrpSpPr>
            <p:grpSpPr>
              <a:xfrm>
                <a:off x="4400695" y="4534297"/>
                <a:ext cx="3390610" cy="852323"/>
                <a:chOff x="4925643" y="4537937"/>
                <a:chExt cx="3763074" cy="852323"/>
              </a:xfrm>
            </p:grpSpPr>
            <p:sp>
              <p:nvSpPr>
                <p:cNvPr id="7175" name="TextBox 7174">
                  <a:extLst>
                    <a:ext uri="{FF2B5EF4-FFF2-40B4-BE49-F238E27FC236}">
                      <a16:creationId xmlns:a16="http://schemas.microsoft.com/office/drawing/2014/main" id="{DAD6836D-E713-06DF-7460-8C6A2DFB2298}"/>
                    </a:ext>
                  </a:extLst>
                </p:cNvPr>
                <p:cNvSpPr txBox="1"/>
                <p:nvPr/>
              </p:nvSpPr>
              <p:spPr>
                <a:xfrm>
                  <a:off x="4925643" y="4537937"/>
                  <a:ext cx="37630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직접적인 표현이 없는데</a:t>
                  </a:r>
                  <a:r>
                    <a:rPr lang="en-US" altLang="ko-KR" sz="20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?</a:t>
                  </a:r>
                  <a:endParaRPr lang="ko-KR" altLang="en-US" sz="20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endParaRPr>
                </a:p>
              </p:txBody>
            </p:sp>
            <p:sp>
              <p:nvSpPr>
                <p:cNvPr id="7177" name="TextBox 7176">
                  <a:extLst>
                    <a:ext uri="{FF2B5EF4-FFF2-40B4-BE49-F238E27FC236}">
                      <a16:creationId xmlns:a16="http://schemas.microsoft.com/office/drawing/2014/main" id="{23A4AD97-ECF4-14FB-F291-23F8A2E7E3F8}"/>
                    </a:ext>
                  </a:extLst>
                </p:cNvPr>
                <p:cNvSpPr txBox="1"/>
                <p:nvPr/>
              </p:nvSpPr>
              <p:spPr>
                <a:xfrm>
                  <a:off x="4925643" y="4990150"/>
                  <a:ext cx="37630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 err="1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썸도</a:t>
                  </a:r>
                  <a:r>
                    <a:rPr lang="ko-KR" altLang="en-US" sz="20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 사랑으로 봐야 돼</a:t>
                  </a:r>
                  <a:r>
                    <a:rPr lang="en-US" altLang="ko-KR" sz="20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?</a:t>
                  </a:r>
                  <a:endParaRPr lang="ko-KR" altLang="en-US" sz="20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endParaRPr>
                </a:p>
              </p:txBody>
            </p: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4329E1-E960-2371-DC54-73106F0E4E3D}"/>
              </a:ext>
            </a:extLst>
          </p:cNvPr>
          <p:cNvGrpSpPr/>
          <p:nvPr/>
        </p:nvGrpSpPr>
        <p:grpSpPr>
          <a:xfrm>
            <a:off x="-24496" y="2131741"/>
            <a:ext cx="4845500" cy="4013210"/>
            <a:chOff x="22155" y="2131741"/>
            <a:chExt cx="4845500" cy="4013210"/>
          </a:xfrm>
        </p:grpSpPr>
        <p:pic>
          <p:nvPicPr>
            <p:cNvPr id="7172" name="Picture 4" descr="Celebrity - 나무위키">
              <a:extLst>
                <a:ext uri="{FF2B5EF4-FFF2-40B4-BE49-F238E27FC236}">
                  <a16:creationId xmlns:a16="http://schemas.microsoft.com/office/drawing/2014/main" id="{5DB4C030-69D3-285D-2EE4-ECF3824F0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892" y="2583997"/>
              <a:ext cx="3172787" cy="31727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9B59B6B-D547-202F-E0AD-F3F1D5C019DB}"/>
                </a:ext>
              </a:extLst>
            </p:cNvPr>
            <p:cNvSpPr/>
            <p:nvPr/>
          </p:nvSpPr>
          <p:spPr>
            <a:xfrm>
              <a:off x="1220994" y="2647838"/>
              <a:ext cx="3002362" cy="2999584"/>
            </a:xfrm>
            <a:prstGeom prst="rect">
              <a:avLst/>
            </a:prstGeom>
            <a:noFill/>
            <a:ln w="25400">
              <a:solidFill>
                <a:schemeClr val="bg1">
                  <a:alpha val="7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1E60F1-A9C8-BCFC-36DC-734AC4C43774}"/>
                </a:ext>
              </a:extLst>
            </p:cNvPr>
            <p:cNvGrpSpPr/>
            <p:nvPr/>
          </p:nvGrpSpPr>
          <p:grpSpPr>
            <a:xfrm>
              <a:off x="1127892" y="2131741"/>
              <a:ext cx="3172787" cy="410461"/>
              <a:chOff x="1127892" y="1814876"/>
              <a:chExt cx="3172787" cy="410461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2C3345F-2241-F17E-BDD0-DD4B10CD9049}"/>
                  </a:ext>
                </a:extLst>
              </p:cNvPr>
              <p:cNvSpPr/>
              <p:nvPr/>
            </p:nvSpPr>
            <p:spPr>
              <a:xfrm>
                <a:off x="1127892" y="1814876"/>
                <a:ext cx="3172787" cy="396000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76A72D-3965-495A-F014-4C03EB84B295}"/>
                  </a:ext>
                </a:extLst>
              </p:cNvPr>
              <p:cNvSpPr txBox="1"/>
              <p:nvPr/>
            </p:nvSpPr>
            <p:spPr>
              <a:xfrm>
                <a:off x="1502422" y="1825227"/>
                <a:ext cx="24177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라벨링의 기준 모호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732A7E-BB12-714A-24B0-BC291445376F}"/>
                </a:ext>
              </a:extLst>
            </p:cNvPr>
            <p:cNvGrpSpPr/>
            <p:nvPr/>
          </p:nvGrpSpPr>
          <p:grpSpPr>
            <a:xfrm>
              <a:off x="2886923" y="2871102"/>
              <a:ext cx="1980732" cy="1026586"/>
              <a:chOff x="4569594" y="2316735"/>
              <a:chExt cx="2486973" cy="1253686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6896760-141A-0652-5BDD-3338E31349AE}"/>
                  </a:ext>
                </a:extLst>
              </p:cNvPr>
              <p:cNvSpPr/>
              <p:nvPr/>
            </p:nvSpPr>
            <p:spPr>
              <a:xfrm rot="1624516">
                <a:off x="4569594" y="2420583"/>
                <a:ext cx="1933422" cy="9392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74" name="Picture 6" descr="핑크 하트 벡터 투명 PNG | PNG Mart">
                <a:extLst>
                  <a:ext uri="{FF2B5EF4-FFF2-40B4-BE49-F238E27FC236}">
                    <a16:creationId xmlns:a16="http://schemas.microsoft.com/office/drawing/2014/main" id="{C6FF898D-13B9-03DE-827E-D807CD88E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4629" y="2316735"/>
                <a:ext cx="2321938" cy="1253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9558B3-8AA2-3E8E-339E-64D510225D4B}"/>
                  </a:ext>
                </a:extLst>
              </p:cNvPr>
              <p:cNvSpPr txBox="1"/>
              <p:nvPr/>
            </p:nvSpPr>
            <p:spPr>
              <a:xfrm>
                <a:off x="5015452" y="2677673"/>
                <a:ext cx="1669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bg1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사랑</a:t>
                </a:r>
              </a:p>
            </p:txBody>
          </p: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FAA491C-4197-9C74-F90F-5BEEEA385A0D}"/>
                </a:ext>
              </a:extLst>
            </p:cNvPr>
            <p:cNvSpPr/>
            <p:nvPr/>
          </p:nvSpPr>
          <p:spPr>
            <a:xfrm>
              <a:off x="3002028" y="4718692"/>
              <a:ext cx="1417748" cy="1417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6" name="Picture 8" descr="미소 짓는 눈으로 살짝 웃는 얼굴 클립 아트. 무료 다운로드. | Creazilla">
              <a:extLst>
                <a:ext uri="{FF2B5EF4-FFF2-40B4-BE49-F238E27FC236}">
                  <a16:creationId xmlns:a16="http://schemas.microsoft.com/office/drawing/2014/main" id="{B7D04E99-AAA5-13AB-93F1-96092DCD6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240" y="4727203"/>
              <a:ext cx="1417748" cy="141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FB8CA7-9980-FF41-99DA-EA55BAB8C60C}"/>
                </a:ext>
              </a:extLst>
            </p:cNvPr>
            <p:cNvSpPr txBox="1"/>
            <p:nvPr/>
          </p:nvSpPr>
          <p:spPr>
            <a:xfrm>
              <a:off x="2832695" y="4774939"/>
              <a:ext cx="1772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즐거움</a:t>
              </a:r>
            </a:p>
          </p:txBody>
        </p:sp>
        <p:pic>
          <p:nvPicPr>
            <p:cNvPr id="5" name="Picture 2" descr="새싹 아니 배경 클립 아트 | PNG Play">
              <a:extLst>
                <a:ext uri="{FF2B5EF4-FFF2-40B4-BE49-F238E27FC236}">
                  <a16:creationId xmlns:a16="http://schemas.microsoft.com/office/drawing/2014/main" id="{23A614B4-56E6-113D-E301-7AAF19141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93973">
              <a:off x="22155" y="3819098"/>
              <a:ext cx="2592890" cy="125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새싹 아니 배경 클립 아트 | PNG Play">
              <a:extLst>
                <a:ext uri="{FF2B5EF4-FFF2-40B4-BE49-F238E27FC236}">
                  <a16:creationId xmlns:a16="http://schemas.microsoft.com/office/drawing/2014/main" id="{E57940BF-BB75-4FF0-2853-AE1BC771A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93973">
              <a:off x="155836" y="3860304"/>
              <a:ext cx="2392435" cy="1157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C5A1F6-3E6C-D253-D558-3A8DD7F0CD60}"/>
                </a:ext>
              </a:extLst>
            </p:cNvPr>
            <p:cNvSpPr txBox="1"/>
            <p:nvPr/>
          </p:nvSpPr>
          <p:spPr>
            <a:xfrm>
              <a:off x="1073485" y="3980084"/>
              <a:ext cx="1772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희망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B69113F-CC90-21AA-0ADE-FF1A219CF528}"/>
              </a:ext>
            </a:extLst>
          </p:cNvPr>
          <p:cNvGrpSpPr/>
          <p:nvPr/>
        </p:nvGrpSpPr>
        <p:grpSpPr>
          <a:xfrm>
            <a:off x="7784421" y="2131741"/>
            <a:ext cx="3422572" cy="3824771"/>
            <a:chOff x="7784421" y="2131741"/>
            <a:chExt cx="3422572" cy="382477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8C4A7AF-C7C4-8E63-52B9-A62D4FFC294C}"/>
                </a:ext>
              </a:extLst>
            </p:cNvPr>
            <p:cNvSpPr/>
            <p:nvPr/>
          </p:nvSpPr>
          <p:spPr>
            <a:xfrm>
              <a:off x="7913500" y="2583996"/>
              <a:ext cx="3171600" cy="3172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2" descr="Personal data - Free user icons">
              <a:extLst>
                <a:ext uri="{FF2B5EF4-FFF2-40B4-BE49-F238E27FC236}">
                  <a16:creationId xmlns:a16="http://schemas.microsoft.com/office/drawing/2014/main" id="{9A2D8358-8B21-741E-E873-3A09853DA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alphaModFix amt="4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512" y="2843031"/>
              <a:ext cx="2804390" cy="280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07E27C-A21C-CDE3-EB35-16A1CFEB5501}"/>
                </a:ext>
              </a:extLst>
            </p:cNvPr>
            <p:cNvSpPr/>
            <p:nvPr/>
          </p:nvSpPr>
          <p:spPr>
            <a:xfrm>
              <a:off x="7912313" y="2131741"/>
              <a:ext cx="3172787" cy="396000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3121F5-29BA-7FC7-EEAC-BBAFCBEA5C85}"/>
                </a:ext>
              </a:extLst>
            </p:cNvPr>
            <p:cNvSpPr txBox="1"/>
            <p:nvPr/>
          </p:nvSpPr>
          <p:spPr>
            <a:xfrm>
              <a:off x="8286843" y="2142092"/>
              <a:ext cx="24177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 부족</a:t>
              </a:r>
            </a:p>
          </p:txBody>
        </p:sp>
        <p:sp>
          <p:nvSpPr>
            <p:cNvPr id="13" name="곱하기 기호 12">
              <a:extLst>
                <a:ext uri="{FF2B5EF4-FFF2-40B4-BE49-F238E27FC236}">
                  <a16:creationId xmlns:a16="http://schemas.microsoft.com/office/drawing/2014/main" id="{7F0272C9-E002-21C8-8964-589B0198756C}"/>
                </a:ext>
              </a:extLst>
            </p:cNvPr>
            <p:cNvSpPr/>
            <p:nvPr/>
          </p:nvSpPr>
          <p:spPr>
            <a:xfrm>
              <a:off x="7784421" y="2533940"/>
              <a:ext cx="3422572" cy="3422572"/>
            </a:xfrm>
            <a:prstGeom prst="mathMultiply">
              <a:avLst>
                <a:gd name="adj1" fmla="val 11380"/>
              </a:avLst>
            </a:prstGeom>
            <a:solidFill>
              <a:srgbClr val="FF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938BF19-6703-DBF3-047D-90995A209237}"/>
              </a:ext>
            </a:extLst>
          </p:cNvPr>
          <p:cNvSpPr txBox="1"/>
          <p:nvPr/>
        </p:nvSpPr>
        <p:spPr>
          <a:xfrm>
            <a:off x="3242023" y="1067962"/>
            <a:ext cx="576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개선의 한계와 그 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0291C-6317-94FD-E56B-1406D9BCFDCD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9ABAB5-5579-CF10-5106-B15990E08354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0B850A-A5DC-1D16-D8C9-3671B367ADE7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82F446-11A1-ED2B-22ED-1F46B95ADBF8}"/>
                </a:ext>
              </a:extLst>
            </p:cNvPr>
            <p:cNvSpPr txBox="1"/>
            <p:nvPr/>
          </p:nvSpPr>
          <p:spPr>
            <a:xfrm>
              <a:off x="1066698" y="5845229"/>
              <a:ext cx="10058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라벨링의 관한 모든 것을 명확히 하고 충분한 데이터 수집 필요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7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10092586" y="721723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확장가능성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F7DFB-F9D7-C29E-6633-D86CAFAA05E3}"/>
              </a:ext>
            </a:extLst>
          </p:cNvPr>
          <p:cNvSpPr txBox="1"/>
          <p:nvPr/>
        </p:nvSpPr>
        <p:spPr>
          <a:xfrm>
            <a:off x="1953827" y="3518612"/>
            <a:ext cx="212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최신곡</a:t>
            </a:r>
            <a:endParaRPr lang="ko-KR" altLang="en-US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D29732-96DE-2405-4B7D-A06563371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30"/>
          <a:stretch/>
        </p:blipFill>
        <p:spPr>
          <a:xfrm>
            <a:off x="1087439" y="1367403"/>
            <a:ext cx="4044398" cy="4827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95600290-E597-7BF4-4AAA-76BA442F9F3F}"/>
              </a:ext>
            </a:extLst>
          </p:cNvPr>
          <p:cNvGrpSpPr/>
          <p:nvPr/>
        </p:nvGrpSpPr>
        <p:grpSpPr>
          <a:xfrm>
            <a:off x="4459999" y="1367404"/>
            <a:ext cx="6681242" cy="4827078"/>
            <a:chOff x="4459999" y="1367404"/>
            <a:chExt cx="6681242" cy="482707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D97D2B2-E52C-5F57-FAF7-830FFF501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575" y="1367404"/>
              <a:ext cx="5497666" cy="4827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891FAF-504E-228D-45E6-13BBFDBBEDB7}"/>
                </a:ext>
              </a:extLst>
            </p:cNvPr>
            <p:cNvSpPr/>
            <p:nvPr/>
          </p:nvSpPr>
          <p:spPr>
            <a:xfrm>
              <a:off x="9726191" y="1942986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76250-0A0E-A197-58D3-55BAF8406699}"/>
                </a:ext>
              </a:extLst>
            </p:cNvPr>
            <p:cNvSpPr/>
            <p:nvPr/>
          </p:nvSpPr>
          <p:spPr>
            <a:xfrm>
              <a:off x="9726191" y="2632559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EF63B7-F7C8-678D-9F93-9D4E49FD2C03}"/>
                </a:ext>
              </a:extLst>
            </p:cNvPr>
            <p:cNvSpPr/>
            <p:nvPr/>
          </p:nvSpPr>
          <p:spPr>
            <a:xfrm>
              <a:off x="9726191" y="3435241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17E3CD-5341-7030-7E2C-D42CB74A8D8E}"/>
                </a:ext>
              </a:extLst>
            </p:cNvPr>
            <p:cNvSpPr/>
            <p:nvPr/>
          </p:nvSpPr>
          <p:spPr>
            <a:xfrm>
              <a:off x="9726191" y="4147397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BFA02E-E1F4-F59F-1CCB-230F8E8A107B}"/>
                </a:ext>
              </a:extLst>
            </p:cNvPr>
            <p:cNvSpPr/>
            <p:nvPr/>
          </p:nvSpPr>
          <p:spPr>
            <a:xfrm>
              <a:off x="9726191" y="4980317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4EB25B9-566A-C5C2-AB79-C4DD7DE95A2B}"/>
                </a:ext>
              </a:extLst>
            </p:cNvPr>
            <p:cNvSpPr/>
            <p:nvPr/>
          </p:nvSpPr>
          <p:spPr>
            <a:xfrm>
              <a:off x="9726191" y="5707765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7064A4E-D6DC-4CBC-9984-C137B52724CC}"/>
                </a:ext>
              </a:extLst>
            </p:cNvPr>
            <p:cNvSpPr/>
            <p:nvPr/>
          </p:nvSpPr>
          <p:spPr>
            <a:xfrm>
              <a:off x="9726191" y="1443557"/>
              <a:ext cx="1415050" cy="267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10" descr="화살표 PNG 이미지 HD | PNG Play">
              <a:extLst>
                <a:ext uri="{FF2B5EF4-FFF2-40B4-BE49-F238E27FC236}">
                  <a16:creationId xmlns:a16="http://schemas.microsoft.com/office/drawing/2014/main" id="{049B2DED-A695-A915-F082-20F42975A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442558" flipV="1">
              <a:off x="4459999" y="1738894"/>
              <a:ext cx="1855413" cy="1925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0D1297-CC27-D78B-A845-A7213D12B414}"/>
                </a:ext>
              </a:extLst>
            </p:cNvPr>
            <p:cNvSpPr txBox="1"/>
            <p:nvPr/>
          </p:nvSpPr>
          <p:spPr>
            <a:xfrm>
              <a:off x="8934091" y="1467349"/>
              <a:ext cx="1240790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50" dirty="0">
                  <a:ln w="127">
                    <a:noFill/>
                  </a:ln>
                  <a:solidFill>
                    <a:schemeClr val="tx1">
                      <a:alpha val="49000"/>
                    </a:schemeClr>
                  </a:solidFill>
                </a:rPr>
                <a:t>카테고리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9216C9-07AE-EF44-17F2-8F52A09B1E08}"/>
              </a:ext>
            </a:extLst>
          </p:cNvPr>
          <p:cNvSpPr txBox="1"/>
          <p:nvPr/>
        </p:nvSpPr>
        <p:spPr>
          <a:xfrm>
            <a:off x="8934091" y="1969041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사랑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B0A03-6240-2874-E0C2-4E6CE27F17EC}"/>
              </a:ext>
            </a:extLst>
          </p:cNvPr>
          <p:cNvSpPr txBox="1"/>
          <p:nvPr/>
        </p:nvSpPr>
        <p:spPr>
          <a:xfrm>
            <a:off x="8934091" y="4166307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추억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우정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0C28A-0C1E-691A-8854-717155D61C96}"/>
              </a:ext>
            </a:extLst>
          </p:cNvPr>
          <p:cNvSpPr txBox="1"/>
          <p:nvPr/>
        </p:nvSpPr>
        <p:spPr>
          <a:xfrm>
            <a:off x="8934091" y="4898729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희망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추억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E9ECA9-7CC7-2310-7707-A25EC49DF4ED}"/>
              </a:ext>
            </a:extLst>
          </p:cNvPr>
          <p:cNvSpPr txBox="1"/>
          <p:nvPr/>
        </p:nvSpPr>
        <p:spPr>
          <a:xfrm>
            <a:off x="8934091" y="5631149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FLEX,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사랑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후회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F70E3E-8BEE-38F0-E851-033D17E80B0E}"/>
              </a:ext>
            </a:extLst>
          </p:cNvPr>
          <p:cNvSpPr txBox="1"/>
          <p:nvPr/>
        </p:nvSpPr>
        <p:spPr>
          <a:xfrm>
            <a:off x="8934091" y="2701463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사랑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이별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C275C4-4C41-FBD1-0EE6-772735577D8E}"/>
              </a:ext>
            </a:extLst>
          </p:cNvPr>
          <p:cNvSpPr txBox="1"/>
          <p:nvPr/>
        </p:nvSpPr>
        <p:spPr>
          <a:xfrm>
            <a:off x="8934091" y="3433885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사랑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자신감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믿음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7CC0C-5F8C-6628-4D45-132E80AFC9BA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554F8-65F4-AFEC-5987-895F95E44E28}"/>
              </a:ext>
            </a:extLst>
          </p:cNvPr>
          <p:cNvSpPr txBox="1"/>
          <p:nvPr/>
        </p:nvSpPr>
        <p:spPr>
          <a:xfrm>
            <a:off x="1107515" y="781520"/>
            <a:ext cx="1003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코드 추가에 따른 모델 확장 가능성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E834E2-259B-1891-72F9-8ABF9A6F12A8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30955C6-EBE1-3B25-68F4-6F6A9B70ED63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5B38A2-D353-ACCB-91CB-AE05E8D12E52}"/>
                </a:ext>
              </a:extLst>
            </p:cNvPr>
            <p:cNvSpPr txBox="1"/>
            <p:nvPr/>
          </p:nvSpPr>
          <p:spPr>
            <a:xfrm>
              <a:off x="1066698" y="5845229"/>
              <a:ext cx="10058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하루마다 </a:t>
              </a:r>
              <a:r>
                <a:rPr lang="ko-KR" altLang="en-US" sz="2800" b="0" i="0" u="none" strike="noStrike" dirty="0" err="1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최신곡을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자동 분류하여 저장해주는 모델로 확장 가능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55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9297C62-928D-0A97-6685-4494A181185A}"/>
              </a:ext>
            </a:extLst>
          </p:cNvPr>
          <p:cNvGrpSpPr/>
          <p:nvPr/>
        </p:nvGrpSpPr>
        <p:grpSpPr>
          <a:xfrm>
            <a:off x="0" y="125787"/>
            <a:ext cx="12192000" cy="874013"/>
            <a:chOff x="0" y="125787"/>
            <a:chExt cx="12192000" cy="8740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C5217C-F39D-E612-F250-55F4A95E0BEB}"/>
                </a:ext>
              </a:extLst>
            </p:cNvPr>
            <p:cNvSpPr txBox="1"/>
            <p:nvPr/>
          </p:nvSpPr>
          <p:spPr>
            <a:xfrm>
              <a:off x="1003209" y="533733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배경 및 주제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758DD3-74CA-7B06-362A-CC07ACA025B1}"/>
                </a:ext>
              </a:extLst>
            </p:cNvPr>
            <p:cNvSpPr txBox="1"/>
            <p:nvPr/>
          </p:nvSpPr>
          <p:spPr>
            <a:xfrm>
              <a:off x="998401" y="722801"/>
              <a:ext cx="1159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주제 선정 배경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FE1F57-DD30-3FCC-8460-64075A4BB7A7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533861B-F77D-BF52-241D-1E9AE25A4CE7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6A21999-04A8-C7A4-2063-45890883D458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F004FD7-E000-1343-15A1-C003DB18B441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8A0A0D4-D62D-789B-A1DB-2ADF658921CE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820AEB1-7DB1-065A-F0A4-28E04EE70D92}"/>
                </a:ext>
              </a:extLst>
            </p:cNvPr>
            <p:cNvSpPr/>
            <p:nvPr/>
          </p:nvSpPr>
          <p:spPr>
            <a:xfrm>
              <a:off x="1526478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45C3C-D66B-E895-3A10-A498DDE300A3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0A1158-47B7-C187-129E-6B43F29C175D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259A7C-C68F-2531-E689-4013168C7DE1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7155C3-E6AE-D625-B18A-78D6B3DF91FC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7FA601-3C9A-B2B2-B835-B32F63F3BD39}"/>
              </a:ext>
            </a:extLst>
          </p:cNvPr>
          <p:cNvGrpSpPr/>
          <p:nvPr/>
        </p:nvGrpSpPr>
        <p:grpSpPr>
          <a:xfrm>
            <a:off x="1282977" y="1831660"/>
            <a:ext cx="2896330" cy="3495606"/>
            <a:chOff x="1282977" y="1831660"/>
            <a:chExt cx="2896330" cy="3495606"/>
          </a:xfrm>
        </p:grpSpPr>
        <p:pic>
          <p:nvPicPr>
            <p:cNvPr id="12290" name="Picture 2" descr="성시경 화보 속 스타일링 포인트 뿔테안경 알페니스타 플렉스(FLEX) : 네이버 블로그">
              <a:extLst>
                <a:ext uri="{FF2B5EF4-FFF2-40B4-BE49-F238E27FC236}">
                  <a16:creationId xmlns:a16="http://schemas.microsoft.com/office/drawing/2014/main" id="{26FA7409-53BC-7EA8-2543-B9BF1957A0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26" t="13202" r="23526"/>
            <a:stretch/>
          </p:blipFill>
          <p:spPr bwMode="auto">
            <a:xfrm>
              <a:off x="1282977" y="1831660"/>
              <a:ext cx="2896330" cy="3495606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그림 44" descr="성시경 화보 속 스타일링 포인트 뿔테안경 알페니스타 플렉스(FLEX) : 네이버 블로그">
              <a:extLst>
                <a:ext uri="{FF2B5EF4-FFF2-40B4-BE49-F238E27FC236}">
                  <a16:creationId xmlns:a16="http://schemas.microsoft.com/office/drawing/2014/main" id="{7D6932F3-3FC9-F894-B027-EADA21EB2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26" t="80331" r="23526"/>
            <a:stretch/>
          </p:blipFill>
          <p:spPr bwMode="auto">
            <a:xfrm>
              <a:off x="1282977" y="4535138"/>
              <a:ext cx="2896330" cy="792128"/>
            </a:xfrm>
            <a:custGeom>
              <a:avLst/>
              <a:gdLst>
                <a:gd name="connsiteX0" fmla="*/ 0 w 2896330"/>
                <a:gd name="connsiteY0" fmla="*/ 0 h 792128"/>
                <a:gd name="connsiteX1" fmla="*/ 2896330 w 2896330"/>
                <a:gd name="connsiteY1" fmla="*/ 0 h 792128"/>
                <a:gd name="connsiteX2" fmla="*/ 2896330 w 2896330"/>
                <a:gd name="connsiteY2" fmla="*/ 309397 h 792128"/>
                <a:gd name="connsiteX3" fmla="*/ 2413599 w 2896330"/>
                <a:gd name="connsiteY3" fmla="*/ 792128 h 792128"/>
                <a:gd name="connsiteX4" fmla="*/ 482731 w 2896330"/>
                <a:gd name="connsiteY4" fmla="*/ 792128 h 792128"/>
                <a:gd name="connsiteX5" fmla="*/ 0 w 2896330"/>
                <a:gd name="connsiteY5" fmla="*/ 309397 h 79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330" h="792128">
                  <a:moveTo>
                    <a:pt x="0" y="0"/>
                  </a:moveTo>
                  <a:lnTo>
                    <a:pt x="2896330" y="0"/>
                  </a:lnTo>
                  <a:lnTo>
                    <a:pt x="2896330" y="309397"/>
                  </a:lnTo>
                  <a:cubicBezTo>
                    <a:pt x="2896330" y="576002"/>
                    <a:pt x="2680204" y="792128"/>
                    <a:pt x="2413599" y="792128"/>
                  </a:cubicBezTo>
                  <a:lnTo>
                    <a:pt x="482731" y="792128"/>
                  </a:lnTo>
                  <a:cubicBezTo>
                    <a:pt x="216126" y="792128"/>
                    <a:pt x="0" y="576002"/>
                    <a:pt x="0" y="309397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7D8A73-D0CB-E41D-3279-3AF3D15069B9}"/>
                </a:ext>
              </a:extLst>
            </p:cNvPr>
            <p:cNvSpPr txBox="1"/>
            <p:nvPr/>
          </p:nvSpPr>
          <p:spPr>
            <a:xfrm>
              <a:off x="2196380" y="4700369"/>
              <a:ext cx="1069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발라드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A50EE0F-A49B-9617-1BC7-519DA5C8CFEB}"/>
              </a:ext>
            </a:extLst>
          </p:cNvPr>
          <p:cNvGrpSpPr/>
          <p:nvPr/>
        </p:nvGrpSpPr>
        <p:grpSpPr>
          <a:xfrm>
            <a:off x="4602339" y="1831660"/>
            <a:ext cx="2988542" cy="3495606"/>
            <a:chOff x="4602339" y="1831660"/>
            <a:chExt cx="2988542" cy="3495606"/>
          </a:xfrm>
        </p:grpSpPr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FD93C97F-B9CE-6CCA-9B4E-54D359B62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73" r="758" b="8478"/>
            <a:stretch/>
          </p:blipFill>
          <p:spPr bwMode="auto">
            <a:xfrm>
              <a:off x="4602339" y="1831660"/>
              <a:ext cx="2988542" cy="3495606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080970F-0834-5CA8-E959-7306C212ED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77" r="758" b="8478"/>
            <a:stretch/>
          </p:blipFill>
          <p:spPr bwMode="auto">
            <a:xfrm>
              <a:off x="4602339" y="4535138"/>
              <a:ext cx="2988542" cy="792128"/>
            </a:xfrm>
            <a:custGeom>
              <a:avLst/>
              <a:gdLst>
                <a:gd name="connsiteX0" fmla="*/ 0 w 2988542"/>
                <a:gd name="connsiteY0" fmla="*/ 0 h 745348"/>
                <a:gd name="connsiteX1" fmla="*/ 2988542 w 2988542"/>
                <a:gd name="connsiteY1" fmla="*/ 0 h 745348"/>
                <a:gd name="connsiteX2" fmla="*/ 2988542 w 2988542"/>
                <a:gd name="connsiteY2" fmla="*/ 247248 h 745348"/>
                <a:gd name="connsiteX3" fmla="*/ 2490442 w 2988542"/>
                <a:gd name="connsiteY3" fmla="*/ 745348 h 745348"/>
                <a:gd name="connsiteX4" fmla="*/ 498100 w 2988542"/>
                <a:gd name="connsiteY4" fmla="*/ 745348 h 745348"/>
                <a:gd name="connsiteX5" fmla="*/ 0 w 2988542"/>
                <a:gd name="connsiteY5" fmla="*/ 247248 h 7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542" h="745348">
                  <a:moveTo>
                    <a:pt x="0" y="0"/>
                  </a:moveTo>
                  <a:lnTo>
                    <a:pt x="2988542" y="0"/>
                  </a:lnTo>
                  <a:lnTo>
                    <a:pt x="2988542" y="247248"/>
                  </a:lnTo>
                  <a:cubicBezTo>
                    <a:pt x="2988542" y="522341"/>
                    <a:pt x="2765535" y="745348"/>
                    <a:pt x="2490442" y="745348"/>
                  </a:cubicBezTo>
                  <a:lnTo>
                    <a:pt x="498100" y="745348"/>
                  </a:lnTo>
                  <a:cubicBezTo>
                    <a:pt x="223007" y="745348"/>
                    <a:pt x="0" y="522341"/>
                    <a:pt x="0" y="247248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66730C-8DF8-767A-47ED-8E9CB712428F}"/>
                </a:ext>
              </a:extLst>
            </p:cNvPr>
            <p:cNvSpPr txBox="1"/>
            <p:nvPr/>
          </p:nvSpPr>
          <p:spPr>
            <a:xfrm>
              <a:off x="5856802" y="4700368"/>
              <a:ext cx="47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락</a:t>
              </a:r>
              <a:endPara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38" name="AutoShape 8" descr="배우 이병헌이 과거 자신의 흑역사를 직접 공개하면서 화제가 된 바 있다. 그는 자신의 SNS에 2007년 일본에서 진행된 아레나 투어 팬미팅 영상을 게시했다. 영상 속 이병헌의 모습은 팬들을 위해 자상한 표정과 함께 연습한 댄스를 선보였다.">
            <a:extLst>
              <a:ext uri="{FF2B5EF4-FFF2-40B4-BE49-F238E27FC236}">
                <a16:creationId xmlns:a16="http://schemas.microsoft.com/office/drawing/2014/main" id="{4B788008-5111-60DE-BF3D-4F702B7B3C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56482" y="30911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" name="댄스가수">
            <a:hlinkClick r:id="" action="ppaction://media"/>
            <a:extLst>
              <a:ext uri="{FF2B5EF4-FFF2-40B4-BE49-F238E27FC236}">
                <a16:creationId xmlns:a16="http://schemas.microsoft.com/office/drawing/2014/main" id="{537AA50A-CB37-64EA-586D-30E02FC28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6074" r="26074"/>
          <a:stretch/>
        </p:blipFill>
        <p:spPr>
          <a:xfrm>
            <a:off x="8013914" y="1831659"/>
            <a:ext cx="2990360" cy="349560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DAA6D8F-D690-0B33-4C7E-90B8E2FAAD23}"/>
              </a:ext>
            </a:extLst>
          </p:cNvPr>
          <p:cNvSpPr txBox="1"/>
          <p:nvPr/>
        </p:nvSpPr>
        <p:spPr>
          <a:xfrm>
            <a:off x="9121808" y="4696762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AD51A-0386-390E-8B0E-C4581E3386C1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C6480-9132-E020-536B-E70000911D1B}"/>
              </a:ext>
            </a:extLst>
          </p:cNvPr>
          <p:cNvSpPr txBox="1"/>
          <p:nvPr/>
        </p:nvSpPr>
        <p:spPr>
          <a:xfrm>
            <a:off x="2640376" y="1044131"/>
            <a:ext cx="6911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수많은 노래의 장르</a:t>
            </a:r>
            <a:endParaRPr lang="en-US" altLang="ko-KR" sz="2800" b="0" i="0" u="none" strike="noStrike" dirty="0">
              <a:solidFill>
                <a:srgbClr val="1D1C1D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82A0B-951E-1E9B-CB4F-D78146FBE299}"/>
              </a:ext>
            </a:extLst>
          </p:cNvPr>
          <p:cNvSpPr txBox="1"/>
          <p:nvPr/>
        </p:nvSpPr>
        <p:spPr>
          <a:xfrm>
            <a:off x="2295620" y="5635906"/>
            <a:ext cx="7600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이처럼 장르를 기준으로 노래를 </a:t>
            </a:r>
            <a:r>
              <a:rPr lang="ko-KR" altLang="en-US" sz="2800" b="0" i="0" u="none" strike="noStrike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나눌 수 있음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4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3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10092586" y="721723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확장가능성</a:t>
              </a:r>
            </a:p>
          </p:txBody>
        </p:sp>
      </p:grpSp>
      <p:pic>
        <p:nvPicPr>
          <p:cNvPr id="4100" name="Picture 4" descr="음악을 듣고 듣는 도시 일러스트 남녀 남녀가 노래를, 노래 클립 아트, 도시 남녀, 음악 PNG 일러스트 및 PSD 이미지 무료  다운로드 - Pngtree">
            <a:extLst>
              <a:ext uri="{FF2B5EF4-FFF2-40B4-BE49-F238E27FC236}">
                <a16:creationId xmlns:a16="http://schemas.microsoft.com/office/drawing/2014/main" id="{0D2CEE60-F8CD-A1B1-675E-C4AFDBFAA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594" y1="16406" x2="27344" y2="19531"/>
                        <a14:foregroundMark x1="74844" y1="21406" x2="75625" y2="19531"/>
                        <a14:foregroundMark x1="73125" y1="18594" x2="77188" y2="26563"/>
                        <a14:foregroundMark x1="77188" y1="26563" x2="73281" y2="20000"/>
                        <a14:foregroundMark x1="64688" y1="25000" x2="66563" y2="56875"/>
                        <a14:foregroundMark x1="66563" y1="56875" x2="62656" y2="75313"/>
                        <a14:foregroundMark x1="62656" y1="75313" x2="63594" y2="7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77" t="8277" r="19577" b="8277"/>
          <a:stretch/>
        </p:blipFill>
        <p:spPr bwMode="auto">
          <a:xfrm>
            <a:off x="508066" y="1782169"/>
            <a:ext cx="2714908" cy="372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5208AE0-DB46-F14A-7B76-FBAEBF73D12F}"/>
              </a:ext>
            </a:extLst>
          </p:cNvPr>
          <p:cNvGrpSpPr/>
          <p:nvPr/>
        </p:nvGrpSpPr>
        <p:grpSpPr>
          <a:xfrm>
            <a:off x="3290189" y="1353215"/>
            <a:ext cx="8393745" cy="2104097"/>
            <a:chOff x="3290189" y="1353215"/>
            <a:chExt cx="8393745" cy="21040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012B52-D7F2-A663-6DC1-4BBD37AF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3934" y="1353215"/>
              <a:ext cx="6120000" cy="17552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98" name="Picture 2" descr="ppt에 유용한 화살표, 동그라미, 별표 ~ 올려요~[png파일] : 네이버 블로그">
              <a:extLst>
                <a:ext uri="{FF2B5EF4-FFF2-40B4-BE49-F238E27FC236}">
                  <a16:creationId xmlns:a16="http://schemas.microsoft.com/office/drawing/2014/main" id="{722B0817-B1E9-FDD3-072F-F5CC90CE3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21" r="25628" b="28921"/>
            <a:stretch/>
          </p:blipFill>
          <p:spPr bwMode="auto">
            <a:xfrm rot="10088093">
              <a:off x="3290189" y="1870794"/>
              <a:ext cx="2798801" cy="1586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FA9DBF-017C-F24B-15A7-F4B54F932C67}"/>
                </a:ext>
              </a:extLst>
            </p:cNvPr>
            <p:cNvSpPr txBox="1"/>
            <p:nvPr/>
          </p:nvSpPr>
          <p:spPr>
            <a:xfrm rot="20050315">
              <a:off x="3575091" y="2279689"/>
              <a:ext cx="1244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노래 감상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561EDE-5839-516A-0E82-D3F90E281D1C}"/>
              </a:ext>
            </a:extLst>
          </p:cNvPr>
          <p:cNvSpPr txBox="1"/>
          <p:nvPr/>
        </p:nvSpPr>
        <p:spPr>
          <a:xfrm>
            <a:off x="6086441" y="3275077"/>
            <a:ext cx="5362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자동 분류 및 </a:t>
            </a:r>
            <a:r>
              <a:rPr lang="ko-KR" altLang="en-US" sz="2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저장해놓은</a:t>
            </a: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노래들 중</a:t>
            </a:r>
          </a:p>
          <a:p>
            <a:pPr algn="ctr"/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현재 감상하는 노래와 유사한 노래 추천</a:t>
            </a:r>
            <a:endParaRPr lang="en-US" altLang="ko-KR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8D3586-20F5-7CA7-862F-6F225D0F4C82}"/>
              </a:ext>
            </a:extLst>
          </p:cNvPr>
          <p:cNvGrpSpPr/>
          <p:nvPr/>
        </p:nvGrpSpPr>
        <p:grpSpPr>
          <a:xfrm>
            <a:off x="3600195" y="2823626"/>
            <a:ext cx="8083739" cy="3036759"/>
            <a:chOff x="3600195" y="2823626"/>
            <a:chExt cx="8083739" cy="303675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6AA7E5F-F220-7F88-C905-CBEA007EC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3934" y="4106074"/>
              <a:ext cx="6120000" cy="17543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" descr="ppt에 유용한 화살표, 동그라미, 별표 ~ 올려요~[png파일] : 네이버 블로그">
              <a:extLst>
                <a:ext uri="{FF2B5EF4-FFF2-40B4-BE49-F238E27FC236}">
                  <a16:creationId xmlns:a16="http://schemas.microsoft.com/office/drawing/2014/main" id="{2B412024-C830-5695-3F8D-89DF761E95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21" r="25628" b="28921"/>
            <a:stretch/>
          </p:blipFill>
          <p:spPr bwMode="auto">
            <a:xfrm rot="2730826">
              <a:off x="2994053" y="3429768"/>
              <a:ext cx="2798801" cy="1586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4DEDFA-B3A5-63E4-AD40-0778DDDD6E76}"/>
                </a:ext>
              </a:extLst>
            </p:cNvPr>
            <p:cNvSpPr txBox="1"/>
            <p:nvPr/>
          </p:nvSpPr>
          <p:spPr>
            <a:xfrm rot="1897878">
              <a:off x="3833915" y="4553612"/>
              <a:ext cx="1244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노래 추천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59A926-E3EC-0767-BF67-945E6D996EDD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B361C-0D86-312E-6923-0ACA91F155E5}"/>
              </a:ext>
            </a:extLst>
          </p:cNvPr>
          <p:cNvSpPr txBox="1"/>
          <p:nvPr/>
        </p:nvSpPr>
        <p:spPr>
          <a:xfrm>
            <a:off x="1107515" y="781520"/>
            <a:ext cx="1003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다른 모델과 합성을 통한 확장가능성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F1FBC9-1C9D-1AA9-6C68-39D93E14F4D3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BA82E51-BD8F-A407-EEEE-463CA6CCB129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888B9B-D823-7BCC-B2E6-52C649E6E644}"/>
                </a:ext>
              </a:extLst>
            </p:cNvPr>
            <p:cNvSpPr txBox="1"/>
            <p:nvPr/>
          </p:nvSpPr>
          <p:spPr>
            <a:xfrm>
              <a:off x="1066698" y="5845229"/>
              <a:ext cx="10058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알고리즘을 통한 가사 기반 노래 자동 추천 시스템으로 확장 가능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CED6F95-AE15-F818-3550-F8C7466CF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3492B4-D976-BC89-EC53-95C4C378FB13}"/>
              </a:ext>
            </a:extLst>
          </p:cNvPr>
          <p:cNvSpPr/>
          <p:nvPr/>
        </p:nvSpPr>
        <p:spPr>
          <a:xfrm>
            <a:off x="1" y="1124146"/>
            <a:ext cx="12191999" cy="23048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9501E-19D5-354F-49F3-768E48EE3EC0}"/>
              </a:ext>
            </a:extLst>
          </p:cNvPr>
          <p:cNvSpPr txBox="1"/>
          <p:nvPr/>
        </p:nvSpPr>
        <p:spPr>
          <a:xfrm>
            <a:off x="2086466" y="1941921"/>
            <a:ext cx="8019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input</a:t>
            </a:r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44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44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질문을 입력하십시오</a:t>
            </a:r>
            <a:r>
              <a:rPr lang="en-US" altLang="ko-KR" sz="44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.”</a:t>
            </a:r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sz="4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30134-771A-5DCE-D700-664BC26F0BC7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17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CED6F95-AE15-F818-3550-F8C7466CF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3492B4-D976-BC89-EC53-95C4C378FB13}"/>
              </a:ext>
            </a:extLst>
          </p:cNvPr>
          <p:cNvSpPr/>
          <p:nvPr/>
        </p:nvSpPr>
        <p:spPr>
          <a:xfrm>
            <a:off x="1" y="1124146"/>
            <a:ext cx="12191999" cy="23048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9501E-19D5-354F-49F3-768E48EE3EC0}"/>
              </a:ext>
            </a:extLst>
          </p:cNvPr>
          <p:cNvSpPr txBox="1"/>
          <p:nvPr/>
        </p:nvSpPr>
        <p:spPr>
          <a:xfrm>
            <a:off x="1190920" y="1941921"/>
            <a:ext cx="981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print</a:t>
            </a:r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44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“Thank you for listening”</a:t>
            </a:r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sz="4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D85D9-48F0-DD06-64E8-CA3EF2008AB5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4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133B9104-B143-2482-559A-3FAA44CE506E}"/>
              </a:ext>
            </a:extLst>
          </p:cNvPr>
          <p:cNvGrpSpPr/>
          <p:nvPr/>
        </p:nvGrpSpPr>
        <p:grpSpPr>
          <a:xfrm>
            <a:off x="1660560" y="1483954"/>
            <a:ext cx="8870880" cy="3945574"/>
            <a:chOff x="4216676" y="1256975"/>
            <a:chExt cx="6861772" cy="306166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6C5FDE0-DACB-FB07-B800-A601FD032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676" y="1256975"/>
              <a:ext cx="6861772" cy="306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875B84F-48CE-8D27-F8A6-4D2985F7741A}"/>
                </a:ext>
              </a:extLst>
            </p:cNvPr>
            <p:cNvSpPr/>
            <p:nvPr/>
          </p:nvSpPr>
          <p:spPr>
            <a:xfrm>
              <a:off x="4876800" y="3209925"/>
              <a:ext cx="3381375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5CB448-3318-00BD-A6C9-EECD2C88CC97}"/>
              </a:ext>
            </a:extLst>
          </p:cNvPr>
          <p:cNvGrpSpPr/>
          <p:nvPr/>
        </p:nvGrpSpPr>
        <p:grpSpPr>
          <a:xfrm>
            <a:off x="0" y="125787"/>
            <a:ext cx="12192000" cy="874013"/>
            <a:chOff x="0" y="125787"/>
            <a:chExt cx="12192000" cy="87401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3F1ACD-DE36-8A82-57E9-30668E6757C8}"/>
                </a:ext>
              </a:extLst>
            </p:cNvPr>
            <p:cNvSpPr txBox="1"/>
            <p:nvPr/>
          </p:nvSpPr>
          <p:spPr>
            <a:xfrm>
              <a:off x="1003209" y="533733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배경 및 주제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EFA154-BBB2-0998-8F50-B2D58D4893FB}"/>
                </a:ext>
              </a:extLst>
            </p:cNvPr>
            <p:cNvSpPr txBox="1"/>
            <p:nvPr/>
          </p:nvSpPr>
          <p:spPr>
            <a:xfrm>
              <a:off x="998401" y="722801"/>
              <a:ext cx="1159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주제 선정 배경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D0A1FF-AF77-D7CA-F6A9-722CB87069F1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580CF14-BAFD-FFC0-B5C7-595DF8F3B02B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2A2F4E3-7208-0182-4806-FC7B4A118A49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95FD296-FDD0-1653-E73A-B73C5219E3AB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9CA11A1-50A2-F767-C13C-0842852ADEEE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7236DD6-6D14-10E6-EEF0-DB52CEA4E5DE}"/>
                </a:ext>
              </a:extLst>
            </p:cNvPr>
            <p:cNvSpPr/>
            <p:nvPr/>
          </p:nvSpPr>
          <p:spPr>
            <a:xfrm>
              <a:off x="1526478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C039A7-3589-457B-4679-7738174504FF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224705-1E4F-53C4-7DE8-94D4555935A3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D4E92B-7883-2160-02FE-F5168E59DEF3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F6D5F9-3795-46A9-3C92-47D8D472F5FD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6E26485-5C2F-72C8-D5C8-02E6478616E7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B1F90-68E0-19A1-0141-393F6ADE23A6}"/>
              </a:ext>
            </a:extLst>
          </p:cNvPr>
          <p:cNvSpPr txBox="1"/>
          <p:nvPr/>
        </p:nvSpPr>
        <p:spPr>
          <a:xfrm>
            <a:off x="767508" y="1044131"/>
            <a:ext cx="10656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그렇다면 노래를 나누는 기준에는 장르 말고도 어떤 것들이 있을까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06859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58EAE2-3AA8-3CE7-1522-8F96152A7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818" y="1491618"/>
            <a:ext cx="7773156" cy="3930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696E0A-045C-950F-67E8-9F5E8F85E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1" t="89130" r="68571" b="1995"/>
          <a:stretch/>
        </p:blipFill>
        <p:spPr>
          <a:xfrm>
            <a:off x="2396588" y="4467206"/>
            <a:ext cx="4758356" cy="80490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06EC53-713A-A540-EAE8-2D23F45C4236}"/>
              </a:ext>
            </a:extLst>
          </p:cNvPr>
          <p:cNvSpPr txBox="1"/>
          <p:nvPr/>
        </p:nvSpPr>
        <p:spPr>
          <a:xfrm>
            <a:off x="1003209" y="53373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 및 주제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ED24-BE86-57D9-69DD-BAC9726B1F1C}"/>
              </a:ext>
            </a:extLst>
          </p:cNvPr>
          <p:cNvSpPr txBox="1"/>
          <p:nvPr/>
        </p:nvSpPr>
        <p:spPr>
          <a:xfrm>
            <a:off x="998401" y="72280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선정 배경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1FB62E-C626-EB1F-C2C8-ED79E6C9A5A7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D9B96D-56AC-B14B-7CA0-A0F8FBB42E72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35835BF-B37A-EA1B-0986-448E93DE907A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3B9B5E-E2E6-177D-3635-8186A4A468C0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645D17-8F81-542B-5082-D0FA863A34DB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EB740A-0E7E-178D-9602-6EE42D9DFBE5}"/>
              </a:ext>
            </a:extLst>
          </p:cNvPr>
          <p:cNvSpPr/>
          <p:nvPr/>
        </p:nvSpPr>
        <p:spPr>
          <a:xfrm>
            <a:off x="1526478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E9C01-D34F-F198-74B9-D73F381E15EC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826A11-049C-9E7C-F70F-C7EFB7964DEF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2DC81E-79A4-9A0E-8052-1B139A168851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32CCEA-21F9-DC98-ED11-782FF5FDCFF3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58772-DC4C-8D16-2E4A-48108F559D4E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3FDAE-DC49-7679-2633-F4AE2FDC7CA7}"/>
              </a:ext>
            </a:extLst>
          </p:cNvPr>
          <p:cNvSpPr txBox="1"/>
          <p:nvPr/>
        </p:nvSpPr>
        <p:spPr>
          <a:xfrm>
            <a:off x="767508" y="1044131"/>
            <a:ext cx="10656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그렇다면 노래를 나누는 기준에는 장르 말고도 어떤 것들이 있을까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CD9CB-AED7-4EAA-EA3F-3CC3746E0033}"/>
              </a:ext>
            </a:extLst>
          </p:cNvPr>
          <p:cNvSpPr txBox="1"/>
          <p:nvPr/>
        </p:nvSpPr>
        <p:spPr>
          <a:xfrm>
            <a:off x="1318352" y="5635906"/>
            <a:ext cx="9555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이처럼 노래에 중요한 부분인 가사도 기준이 될 수 있음</a:t>
            </a:r>
            <a:r>
              <a:rPr lang="en-US" altLang="ko-KR" sz="2800" b="0" i="0" u="none" strike="noStrike" dirty="0">
                <a:solidFill>
                  <a:srgbClr val="1D1C1D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60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CDB7E2AB-DAEA-E8D4-CBCB-F41ABEAA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3" y="1210061"/>
            <a:ext cx="6083086" cy="49251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프로그램 작성 코딩 노트북 웹 - Pixabay의 무료 벡터 그래픽">
            <a:extLst>
              <a:ext uri="{FF2B5EF4-FFF2-40B4-BE49-F238E27FC236}">
                <a16:creationId xmlns:a16="http://schemas.microsoft.com/office/drawing/2014/main" id="{81EE98E1-0CFB-46D0-AFEF-E7A8AFC1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087" y="2618840"/>
            <a:ext cx="4215158" cy="210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화살표 PNG 이미지 HD | PNG Play">
            <a:extLst>
              <a:ext uri="{FF2B5EF4-FFF2-40B4-BE49-F238E27FC236}">
                <a16:creationId xmlns:a16="http://schemas.microsoft.com/office/drawing/2014/main" id="{E8818A73-45B6-3D0B-BA2B-E25EE862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2219" flipV="1">
            <a:off x="5759677" y="938677"/>
            <a:ext cx="2315162" cy="206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E6F67D-6410-BE1C-1982-382703F24100}"/>
              </a:ext>
            </a:extLst>
          </p:cNvPr>
          <p:cNvGrpSpPr/>
          <p:nvPr/>
        </p:nvGrpSpPr>
        <p:grpSpPr>
          <a:xfrm>
            <a:off x="8962922" y="2045616"/>
            <a:ext cx="3090224" cy="3412094"/>
            <a:chOff x="8962922" y="2045616"/>
            <a:chExt cx="3090224" cy="34120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9DA91A6-3966-E661-3FDA-08D21E67365B}"/>
                </a:ext>
              </a:extLst>
            </p:cNvPr>
            <p:cNvGrpSpPr/>
            <p:nvPr/>
          </p:nvGrpSpPr>
          <p:grpSpPr>
            <a:xfrm>
              <a:off x="8962922" y="2045616"/>
              <a:ext cx="3090224" cy="3412094"/>
              <a:chOff x="9111339" y="1814355"/>
              <a:chExt cx="3014086" cy="3229290"/>
            </a:xfrm>
          </p:grpSpPr>
          <p:pic>
            <p:nvPicPr>
              <p:cNvPr id="7" name="Picture 8" descr="프로그램 작성 코딩 노트북 웹 - Pixabay의 무료 벡터 그래픽">
                <a:extLst>
                  <a:ext uri="{FF2B5EF4-FFF2-40B4-BE49-F238E27FC236}">
                    <a16:creationId xmlns:a16="http://schemas.microsoft.com/office/drawing/2014/main" id="{984E9CBA-6D2E-A5BE-30D2-D1EC280DB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379" t="36099" b="21857"/>
              <a:stretch/>
            </p:blipFill>
            <p:spPr bwMode="auto">
              <a:xfrm>
                <a:off x="9111339" y="1814355"/>
                <a:ext cx="3014086" cy="3229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79994AB-A77F-7E0F-1941-63127BFDBFEB}"/>
                  </a:ext>
                </a:extLst>
              </p:cNvPr>
              <p:cNvSpPr/>
              <p:nvPr/>
            </p:nvSpPr>
            <p:spPr>
              <a:xfrm>
                <a:off x="10209229" y="2884602"/>
                <a:ext cx="1467594" cy="544398"/>
              </a:xfrm>
              <a:prstGeom prst="rect">
                <a:avLst/>
              </a:prstGeom>
              <a:solidFill>
                <a:srgbClr val="FF7B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17D8E-8C38-DD24-EBBC-C65CE17B9CE6}"/>
                </a:ext>
              </a:extLst>
            </p:cNvPr>
            <p:cNvSpPr txBox="1"/>
            <p:nvPr/>
          </p:nvSpPr>
          <p:spPr>
            <a:xfrm>
              <a:off x="9546046" y="3013608"/>
              <a:ext cx="2322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삐빅</a:t>
              </a: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… …</a:t>
              </a: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분석 중입니다</a:t>
              </a: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D4E4D1-66DC-29FA-6E82-94434827CDAC}"/>
              </a:ext>
            </a:extLst>
          </p:cNvPr>
          <p:cNvSpPr txBox="1"/>
          <p:nvPr/>
        </p:nvSpPr>
        <p:spPr>
          <a:xfrm>
            <a:off x="1003209" y="53373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 및 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8A712-499A-67F9-AE14-288F392C2E45}"/>
              </a:ext>
            </a:extLst>
          </p:cNvPr>
          <p:cNvSpPr txBox="1"/>
          <p:nvPr/>
        </p:nvSpPr>
        <p:spPr>
          <a:xfrm>
            <a:off x="1169121" y="722801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930578-24E0-D421-4ACD-DF5E33B0B28F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21248-A194-1A9A-C015-F4795CD24645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450FE0-42C4-9454-9A47-D146C9EA1F0F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4EAE64-3BC2-5CC2-2B6B-1FEFCD0F9174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B63D7F-CB13-A569-0817-47DB386D298E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DBD08D-83D3-81D5-5CFF-D3A72843CD4D}"/>
              </a:ext>
            </a:extLst>
          </p:cNvPr>
          <p:cNvSpPr/>
          <p:nvPr/>
        </p:nvSpPr>
        <p:spPr>
          <a:xfrm>
            <a:off x="1526478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BCD3AD-EE3C-E92A-E68D-C5252B9A78E4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8815E9-B768-7A0C-502C-25A7BD2E86DA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20DC8-FCAE-8625-0854-1F51A005D474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B6C00-134B-FA0C-AB64-534DECC9BF60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85C58-BEFB-9CDE-E88D-CCE2069AC9A8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002A74-298E-B137-1B4D-5D3181152111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5A0E2C-9E53-9702-E45B-7CF3EB83F804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0A2236-10AF-5973-1936-3BB03627536F}"/>
                </a:ext>
              </a:extLst>
            </p:cNvPr>
            <p:cNvSpPr txBox="1"/>
            <p:nvPr/>
          </p:nvSpPr>
          <p:spPr>
            <a:xfrm>
              <a:off x="1318352" y="5845229"/>
              <a:ext cx="95552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가사를 기반으로 노래를 분류할 수 있는 모델들을 구현하고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120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D4E4D1-66DC-29FA-6E82-94434827CDAC}"/>
              </a:ext>
            </a:extLst>
          </p:cNvPr>
          <p:cNvSpPr txBox="1"/>
          <p:nvPr/>
        </p:nvSpPr>
        <p:spPr>
          <a:xfrm>
            <a:off x="1003209" y="53373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 및 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8A712-499A-67F9-AE14-288F392C2E45}"/>
              </a:ext>
            </a:extLst>
          </p:cNvPr>
          <p:cNvSpPr txBox="1"/>
          <p:nvPr/>
        </p:nvSpPr>
        <p:spPr>
          <a:xfrm>
            <a:off x="1169121" y="722801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930578-24E0-D421-4ACD-DF5E33B0B28F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21248-A194-1A9A-C015-F4795CD24645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450FE0-42C4-9454-9A47-D146C9EA1F0F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4EAE64-3BC2-5CC2-2B6B-1FEFCD0F9174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B63D7F-CB13-A569-0817-47DB386D298E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DBD08D-83D3-81D5-5CFF-D3A72843CD4D}"/>
              </a:ext>
            </a:extLst>
          </p:cNvPr>
          <p:cNvSpPr/>
          <p:nvPr/>
        </p:nvSpPr>
        <p:spPr>
          <a:xfrm>
            <a:off x="1526478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BCD3AD-EE3C-E92A-E68D-C5252B9A78E4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8815E9-B768-7A0C-502C-25A7BD2E86DA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20DC8-FCAE-8625-0854-1F51A005D474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B6C00-134B-FA0C-AB64-534DECC9BF60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55ABB4-8C10-DA6B-BD72-50D65FE4767B}"/>
              </a:ext>
            </a:extLst>
          </p:cNvPr>
          <p:cNvGrpSpPr/>
          <p:nvPr/>
        </p:nvGrpSpPr>
        <p:grpSpPr>
          <a:xfrm>
            <a:off x="173838" y="1026246"/>
            <a:ext cx="11854470" cy="5744343"/>
            <a:chOff x="173838" y="1026246"/>
            <a:chExt cx="11854470" cy="5744343"/>
          </a:xfrm>
        </p:grpSpPr>
        <p:pic>
          <p:nvPicPr>
            <p:cNvPr id="18438" name="Picture 6">
              <a:extLst>
                <a:ext uri="{FF2B5EF4-FFF2-40B4-BE49-F238E27FC236}">
                  <a16:creationId xmlns:a16="http://schemas.microsoft.com/office/drawing/2014/main" id="{CDB7E2AB-DAEA-E8D4-CBCB-F41ABEAA9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608" y="1026246"/>
              <a:ext cx="3206784" cy="259635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5274B87-761B-1FC9-F34C-2A9FB3B25FFD}"/>
                </a:ext>
              </a:extLst>
            </p:cNvPr>
            <p:cNvGrpSpPr/>
            <p:nvPr/>
          </p:nvGrpSpPr>
          <p:grpSpPr>
            <a:xfrm>
              <a:off x="4122028" y="3877162"/>
              <a:ext cx="3958090" cy="2893427"/>
              <a:chOff x="1003209" y="3693814"/>
              <a:chExt cx="3958090" cy="2893427"/>
            </a:xfrm>
          </p:grpSpPr>
          <p:pic>
            <p:nvPicPr>
              <p:cNvPr id="18440" name="Picture 8" descr="프로그램 작성 코딩 노트북 웹 - Pixabay의 무료 벡터 그래픽">
                <a:extLst>
                  <a:ext uri="{FF2B5EF4-FFF2-40B4-BE49-F238E27FC236}">
                    <a16:creationId xmlns:a16="http://schemas.microsoft.com/office/drawing/2014/main" id="{81EE98E1-0CFB-46D0-AFEF-E7A8AFC182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209" y="4220390"/>
                <a:ext cx="3173168" cy="1586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EE6F67D-6410-BE1C-1982-382703F24100}"/>
                  </a:ext>
                </a:extLst>
              </p:cNvPr>
              <p:cNvGrpSpPr/>
              <p:nvPr/>
            </p:nvGrpSpPr>
            <p:grpSpPr>
              <a:xfrm>
                <a:off x="2826874" y="3693814"/>
                <a:ext cx="2134425" cy="2893427"/>
                <a:chOff x="8962922" y="2045616"/>
                <a:chExt cx="3090224" cy="3412094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9DA91A6-3966-E661-3FDA-08D21E67365B}"/>
                    </a:ext>
                  </a:extLst>
                </p:cNvPr>
                <p:cNvGrpSpPr/>
                <p:nvPr/>
              </p:nvGrpSpPr>
              <p:grpSpPr>
                <a:xfrm>
                  <a:off x="8962922" y="2045616"/>
                  <a:ext cx="3090224" cy="3412094"/>
                  <a:chOff x="9111339" y="1814355"/>
                  <a:chExt cx="3014086" cy="3229290"/>
                </a:xfrm>
              </p:grpSpPr>
              <p:pic>
                <p:nvPicPr>
                  <p:cNvPr id="7" name="Picture 8" descr="프로그램 작성 코딩 노트북 웹 - Pixabay의 무료 벡터 그래픽">
                    <a:extLst>
                      <a:ext uri="{FF2B5EF4-FFF2-40B4-BE49-F238E27FC236}">
                        <a16:creationId xmlns:a16="http://schemas.microsoft.com/office/drawing/2014/main" id="{984E9CBA-6D2E-A5BE-30D2-D1EC280DB0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379" t="36099" b="21857"/>
                  <a:stretch/>
                </p:blipFill>
                <p:spPr bwMode="auto">
                  <a:xfrm>
                    <a:off x="9111339" y="1814355"/>
                    <a:ext cx="3014086" cy="32292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779994AB-A77F-7E0F-1941-63127BFDBFEB}"/>
                      </a:ext>
                    </a:extLst>
                  </p:cNvPr>
                  <p:cNvSpPr/>
                  <p:nvPr/>
                </p:nvSpPr>
                <p:spPr>
                  <a:xfrm>
                    <a:off x="10209229" y="2884602"/>
                    <a:ext cx="1467594" cy="544398"/>
                  </a:xfrm>
                  <a:prstGeom prst="rect">
                    <a:avLst/>
                  </a:prstGeom>
                  <a:solidFill>
                    <a:srgbClr val="FF7B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9617D8E-8C38-DD24-EBBC-C65CE17B9CE6}"/>
                    </a:ext>
                  </a:extLst>
                </p:cNvPr>
                <p:cNvSpPr txBox="1"/>
                <p:nvPr/>
              </p:nvSpPr>
              <p:spPr>
                <a:xfrm>
                  <a:off x="9546046" y="3188532"/>
                  <a:ext cx="2322326" cy="432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이별 </a:t>
                  </a:r>
                  <a:r>
                    <a:rPr lang="ko-KR" altLang="en-US" b="1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노래군요</a:t>
                  </a:r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!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493D8C-564C-ACD8-9D62-C6B50A72CBEB}"/>
                </a:ext>
              </a:extLst>
            </p:cNvPr>
            <p:cNvGrpSpPr/>
            <p:nvPr/>
          </p:nvGrpSpPr>
          <p:grpSpPr>
            <a:xfrm>
              <a:off x="173838" y="3877162"/>
              <a:ext cx="3958090" cy="2893427"/>
              <a:chOff x="1003209" y="3693814"/>
              <a:chExt cx="3958090" cy="2893427"/>
            </a:xfrm>
          </p:grpSpPr>
          <p:pic>
            <p:nvPicPr>
              <p:cNvPr id="20" name="Picture 8" descr="프로그램 작성 코딩 노트북 웹 - Pixabay의 무료 벡터 그래픽">
                <a:extLst>
                  <a:ext uri="{FF2B5EF4-FFF2-40B4-BE49-F238E27FC236}">
                    <a16:creationId xmlns:a16="http://schemas.microsoft.com/office/drawing/2014/main" id="{19D1D8B6-1CBE-5D0C-405E-B007F24FE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209" y="4220390"/>
                <a:ext cx="3173168" cy="1586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9012C10-C23D-FC52-189A-CB0F78148C0A}"/>
                  </a:ext>
                </a:extLst>
              </p:cNvPr>
              <p:cNvGrpSpPr/>
              <p:nvPr/>
            </p:nvGrpSpPr>
            <p:grpSpPr>
              <a:xfrm>
                <a:off x="2826874" y="3693814"/>
                <a:ext cx="2134425" cy="2893427"/>
                <a:chOff x="8962922" y="2045616"/>
                <a:chExt cx="3090224" cy="3412094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70607739-4D62-805F-11F5-58A9CE752081}"/>
                    </a:ext>
                  </a:extLst>
                </p:cNvPr>
                <p:cNvGrpSpPr/>
                <p:nvPr/>
              </p:nvGrpSpPr>
              <p:grpSpPr>
                <a:xfrm>
                  <a:off x="8962922" y="2045616"/>
                  <a:ext cx="3090224" cy="3412094"/>
                  <a:chOff x="9111339" y="1814355"/>
                  <a:chExt cx="3014086" cy="3229290"/>
                </a:xfrm>
              </p:grpSpPr>
              <p:pic>
                <p:nvPicPr>
                  <p:cNvPr id="24" name="Picture 8" descr="프로그램 작성 코딩 노트북 웹 - Pixabay의 무료 벡터 그래픽">
                    <a:extLst>
                      <a:ext uri="{FF2B5EF4-FFF2-40B4-BE49-F238E27FC236}">
                        <a16:creationId xmlns:a16="http://schemas.microsoft.com/office/drawing/2014/main" id="{277A90F1-21E2-66D8-111F-852D16A5D5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379" t="36099" b="21857"/>
                  <a:stretch/>
                </p:blipFill>
                <p:spPr bwMode="auto">
                  <a:xfrm>
                    <a:off x="9111339" y="1814355"/>
                    <a:ext cx="3014086" cy="32292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88AAAB6A-20D0-A0CC-7CFE-2CF5B7C03E35}"/>
                      </a:ext>
                    </a:extLst>
                  </p:cNvPr>
                  <p:cNvSpPr/>
                  <p:nvPr/>
                </p:nvSpPr>
                <p:spPr>
                  <a:xfrm>
                    <a:off x="10209229" y="2884602"/>
                    <a:ext cx="1467594" cy="544398"/>
                  </a:xfrm>
                  <a:prstGeom prst="rect">
                    <a:avLst/>
                  </a:prstGeom>
                  <a:solidFill>
                    <a:srgbClr val="FF7B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74BAC04-F4A1-06F1-B743-0C85FBE86E61}"/>
                    </a:ext>
                  </a:extLst>
                </p:cNvPr>
                <p:cNvSpPr txBox="1"/>
                <p:nvPr/>
              </p:nvSpPr>
              <p:spPr>
                <a:xfrm>
                  <a:off x="9546046" y="3188532"/>
                  <a:ext cx="2322326" cy="432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음식 </a:t>
                  </a:r>
                  <a:r>
                    <a:rPr lang="ko-KR" altLang="en-US" b="1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노래군요</a:t>
                  </a:r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!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C5E775E-3F39-976C-905A-AAAB8563682F}"/>
                </a:ext>
              </a:extLst>
            </p:cNvPr>
            <p:cNvGrpSpPr/>
            <p:nvPr/>
          </p:nvGrpSpPr>
          <p:grpSpPr>
            <a:xfrm>
              <a:off x="8070218" y="3877162"/>
              <a:ext cx="3958090" cy="2893427"/>
              <a:chOff x="1003209" y="3693814"/>
              <a:chExt cx="3958090" cy="2893427"/>
            </a:xfrm>
          </p:grpSpPr>
          <p:pic>
            <p:nvPicPr>
              <p:cNvPr id="27" name="Picture 8" descr="프로그램 작성 코딩 노트북 웹 - Pixabay의 무료 벡터 그래픽">
                <a:extLst>
                  <a:ext uri="{FF2B5EF4-FFF2-40B4-BE49-F238E27FC236}">
                    <a16:creationId xmlns:a16="http://schemas.microsoft.com/office/drawing/2014/main" id="{DE0EE822-304C-E1E2-9296-0B416A919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209" y="4220390"/>
                <a:ext cx="3173168" cy="1586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4FA9954-B63F-A044-72F1-AD0A8A1EDF9B}"/>
                  </a:ext>
                </a:extLst>
              </p:cNvPr>
              <p:cNvGrpSpPr/>
              <p:nvPr/>
            </p:nvGrpSpPr>
            <p:grpSpPr>
              <a:xfrm>
                <a:off x="2826874" y="3693814"/>
                <a:ext cx="2134425" cy="2893427"/>
                <a:chOff x="8962922" y="2045616"/>
                <a:chExt cx="3090224" cy="3412094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40836AB6-7B44-F90E-4D5E-BFF457281FA4}"/>
                    </a:ext>
                  </a:extLst>
                </p:cNvPr>
                <p:cNvGrpSpPr/>
                <p:nvPr/>
              </p:nvGrpSpPr>
              <p:grpSpPr>
                <a:xfrm>
                  <a:off x="8962922" y="2045616"/>
                  <a:ext cx="3090224" cy="3412094"/>
                  <a:chOff x="9111339" y="1814355"/>
                  <a:chExt cx="3014086" cy="3229290"/>
                </a:xfrm>
              </p:grpSpPr>
              <p:pic>
                <p:nvPicPr>
                  <p:cNvPr id="35" name="Picture 8" descr="프로그램 작성 코딩 노트북 웹 - Pixabay의 무료 벡터 그래픽">
                    <a:extLst>
                      <a:ext uri="{FF2B5EF4-FFF2-40B4-BE49-F238E27FC236}">
                        <a16:creationId xmlns:a16="http://schemas.microsoft.com/office/drawing/2014/main" id="{0C8022CA-7058-E23E-093D-0D5B387A52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379" t="36099" b="21857"/>
                  <a:stretch/>
                </p:blipFill>
                <p:spPr bwMode="auto">
                  <a:xfrm>
                    <a:off x="9111339" y="1814355"/>
                    <a:ext cx="3014086" cy="32292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F51F044F-AD4C-9F8A-C311-7F44A67EB981}"/>
                      </a:ext>
                    </a:extLst>
                  </p:cNvPr>
                  <p:cNvSpPr/>
                  <p:nvPr/>
                </p:nvSpPr>
                <p:spPr>
                  <a:xfrm>
                    <a:off x="10209229" y="2884602"/>
                    <a:ext cx="1467594" cy="544398"/>
                  </a:xfrm>
                  <a:prstGeom prst="rect">
                    <a:avLst/>
                  </a:prstGeom>
                  <a:solidFill>
                    <a:srgbClr val="FF7B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E8E73E-0DB8-8302-36D0-F0CCE2A50E7B}"/>
                    </a:ext>
                  </a:extLst>
                </p:cNvPr>
                <p:cNvSpPr txBox="1"/>
                <p:nvPr/>
              </p:nvSpPr>
              <p:spPr>
                <a:xfrm>
                  <a:off x="9546046" y="3188532"/>
                  <a:ext cx="2322326" cy="432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우정 </a:t>
                  </a:r>
                  <a:r>
                    <a:rPr lang="ko-KR" altLang="en-US" b="1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노래군요</a:t>
                  </a:r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!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pic>
        <p:nvPicPr>
          <p:cNvPr id="1026" name="Picture 2" descr="왕관 일러스트 PNG, AI 무료 다운로드 | 왕관, 유치원 미술 프로젝트, 유치원 미술">
            <a:extLst>
              <a:ext uri="{FF2B5EF4-FFF2-40B4-BE49-F238E27FC236}">
                <a16:creationId xmlns:a16="http://schemas.microsoft.com/office/drawing/2014/main" id="{55F10CC6-E0E5-3CF1-3F1F-084D1BA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418" y="3232084"/>
            <a:ext cx="1844900" cy="18449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EC8FE05-E782-62C7-1BD1-89A313C8146D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36E3CE-021D-EA2D-789F-AAF8B71B7635}"/>
              </a:ext>
            </a:extLst>
          </p:cNvPr>
          <p:cNvGrpSpPr/>
          <p:nvPr/>
        </p:nvGrpSpPr>
        <p:grpSpPr>
          <a:xfrm>
            <a:off x="0" y="5814082"/>
            <a:ext cx="12192000" cy="554367"/>
            <a:chOff x="0" y="5814082"/>
            <a:chExt cx="12192000" cy="55436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E8010D-2CFD-7FB3-66D7-7E13934583D0}"/>
                </a:ext>
              </a:extLst>
            </p:cNvPr>
            <p:cNvSpPr/>
            <p:nvPr/>
          </p:nvSpPr>
          <p:spPr>
            <a:xfrm>
              <a:off x="0" y="5814082"/>
              <a:ext cx="12192000" cy="5531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8E375E-2CA8-C8AE-7B2A-2F0788F93B04}"/>
                </a:ext>
              </a:extLst>
            </p:cNvPr>
            <p:cNvSpPr txBox="1"/>
            <p:nvPr/>
          </p:nvSpPr>
          <p:spPr>
            <a:xfrm>
              <a:off x="1318352" y="5845229"/>
              <a:ext cx="95552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0" i="0" u="none" strike="noStrike" dirty="0">
                  <a:solidFill>
                    <a:schemeClr val="bg1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노래 가사 기반 분류 모델 중 최적의 모델을 찾는 것이 목표</a:t>
              </a:r>
              <a:endParaRPr lang="en-US" altLang="ko-KR" sz="2800" b="0" i="0" u="none" strike="noStrike" dirty="0">
                <a:solidFill>
                  <a:schemeClr val="bg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0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lon 멜론 (@melon) / Twitter">
            <a:extLst>
              <a:ext uri="{FF2B5EF4-FFF2-40B4-BE49-F238E27FC236}">
                <a16:creationId xmlns:a16="http://schemas.microsoft.com/office/drawing/2014/main" id="{6A01AA7D-B3F3-C966-B0B3-4FDD9481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74" y="1221904"/>
            <a:ext cx="1800000" cy="1800000"/>
          </a:xfrm>
          <a:prstGeom prst="roundRect">
            <a:avLst/>
          </a:prstGeom>
          <a:noFill/>
          <a:ln>
            <a:solidFill>
              <a:srgbClr val="00CD3C">
                <a:alpha val="51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니뮤직 BI(로고) [AI, PNG, SVG]">
            <a:extLst>
              <a:ext uri="{FF2B5EF4-FFF2-40B4-BE49-F238E27FC236}">
                <a16:creationId xmlns:a16="http://schemas.microsoft.com/office/drawing/2014/main" id="{5AA7F998-6AAA-4079-5327-470A86819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6" t="3452" r="26726" b="3452"/>
          <a:stretch/>
        </p:blipFill>
        <p:spPr bwMode="auto">
          <a:xfrm>
            <a:off x="5195999" y="1221904"/>
            <a:ext cx="1800000" cy="1800000"/>
          </a:xfrm>
          <a:prstGeom prst="roundRect">
            <a:avLst/>
          </a:prstGeom>
          <a:noFill/>
          <a:ln>
            <a:solidFill>
              <a:srgbClr val="0195FF">
                <a:alpha val="4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벅스 BI(로고) [AI, PNG, SVG]">
            <a:extLst>
              <a:ext uri="{FF2B5EF4-FFF2-40B4-BE49-F238E27FC236}">
                <a16:creationId xmlns:a16="http://schemas.microsoft.com/office/drawing/2014/main" id="{DE697649-D613-CDD2-9218-4E7D967BB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 bwMode="auto">
          <a:xfrm>
            <a:off x="8108924" y="1221904"/>
            <a:ext cx="1800000" cy="1800000"/>
          </a:xfrm>
          <a:prstGeom prst="roundRect">
            <a:avLst/>
          </a:prstGeom>
          <a:noFill/>
          <a:ln>
            <a:solidFill>
              <a:srgbClr val="FF3C28">
                <a:alpha val="49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D72B41-EA34-84A1-7210-180BE57E2067}"/>
              </a:ext>
            </a:extLst>
          </p:cNvPr>
          <p:cNvSpPr txBox="1"/>
          <p:nvPr/>
        </p:nvSpPr>
        <p:spPr>
          <a:xfrm>
            <a:off x="4038993" y="53265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765CB-0102-CCF2-525B-4E2F3FF95160}"/>
              </a:ext>
            </a:extLst>
          </p:cNvPr>
          <p:cNvSpPr txBox="1"/>
          <p:nvPr/>
        </p:nvSpPr>
        <p:spPr>
          <a:xfrm>
            <a:off x="3839422" y="721723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출처 및 규모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802AD5-37D5-5AD2-623F-DAEBAE68C338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B5FC4DC-62FB-F4D0-2B91-22562F2604DC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9EF548C-282B-B70D-708C-7A78054DA59D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F1DC3B-0544-AC4E-7F37-6C64F43A230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842E5E1-E11C-76F9-1CE8-BCDD27B8A505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CE5C706-810A-D7A5-B9D7-CD8D2CF9607F}"/>
              </a:ext>
            </a:extLst>
          </p:cNvPr>
          <p:cNvSpPr/>
          <p:nvPr/>
        </p:nvSpPr>
        <p:spPr>
          <a:xfrm>
            <a:off x="4515020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857B5-EE04-3589-55A6-132980B30C29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3FBCD3-A1DC-A3FC-15A7-1BA2E93B374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0AEA8-DECE-DF3D-CA0B-2CE9A18DB045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FD14E-C92B-0CC6-3663-9BBECE2320EA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2A4D9C-D92F-E789-AB4B-28C4C9061D13}"/>
              </a:ext>
            </a:extLst>
          </p:cNvPr>
          <p:cNvGrpSpPr/>
          <p:nvPr/>
        </p:nvGrpSpPr>
        <p:grpSpPr>
          <a:xfrm>
            <a:off x="-7174" y="3104939"/>
            <a:ext cx="12192000" cy="4513334"/>
            <a:chOff x="-7174" y="3104939"/>
            <a:chExt cx="12192000" cy="4513334"/>
          </a:xfrm>
        </p:grpSpPr>
        <p:pic>
          <p:nvPicPr>
            <p:cNvPr id="1034" name="Picture 10" descr="화살표 PNG 이미지 HD | PNG Play">
              <a:extLst>
                <a:ext uri="{FF2B5EF4-FFF2-40B4-BE49-F238E27FC236}">
                  <a16:creationId xmlns:a16="http://schemas.microsoft.com/office/drawing/2014/main" id="{D25C0FB8-9391-2AB6-C9A9-1B86846ED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619381" y="3524082"/>
              <a:ext cx="1855413" cy="148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화살표 PNG 이미지 HD | PNG Play">
              <a:extLst>
                <a:ext uri="{FF2B5EF4-FFF2-40B4-BE49-F238E27FC236}">
                  <a16:creationId xmlns:a16="http://schemas.microsoft.com/office/drawing/2014/main" id="{44045405-821B-96E1-B820-E5A42CA76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58340" flipV="1">
              <a:off x="7675935" y="3591732"/>
              <a:ext cx="1772169" cy="149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82F818-B889-26F8-1699-A1579A7D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45364"/>
            <a:stretch/>
          </p:blipFill>
          <p:spPr>
            <a:xfrm>
              <a:off x="-7174" y="4803211"/>
              <a:ext cx="12192000" cy="28150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effectLst>
              <a:softEdge rad="635000"/>
            </a:effectLst>
          </p:spPr>
        </p:pic>
        <p:pic>
          <p:nvPicPr>
            <p:cNvPr id="6" name="Picture 10" descr="화살표 PNG 이미지 HD | PNG Play">
              <a:extLst>
                <a:ext uri="{FF2B5EF4-FFF2-40B4-BE49-F238E27FC236}">
                  <a16:creationId xmlns:a16="http://schemas.microsoft.com/office/drawing/2014/main" id="{91114A29-C992-D553-8303-88E3DAAC3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951001" flipV="1">
              <a:off x="5425168" y="3184590"/>
              <a:ext cx="1454370" cy="129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20902B-5789-15D3-0BE4-BEA295A51876}"/>
              </a:ext>
            </a:extLst>
          </p:cNvPr>
          <p:cNvSpPr txBox="1"/>
          <p:nvPr/>
        </p:nvSpPr>
        <p:spPr>
          <a:xfrm>
            <a:off x="4182657" y="4526689"/>
            <a:ext cx="3826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12,000</a:t>
            </a:r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9E2660-EE1A-57C5-6BFE-AF4A41274C16}"/>
              </a:ext>
            </a:extLst>
          </p:cNvPr>
          <p:cNvSpPr/>
          <p:nvPr/>
        </p:nvSpPr>
        <p:spPr>
          <a:xfrm>
            <a:off x="7647561" y="6045266"/>
            <a:ext cx="4390468" cy="63865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DADB2-07EA-E1EB-75BB-88E175F29914}"/>
              </a:ext>
            </a:extLst>
          </p:cNvPr>
          <p:cNvSpPr txBox="1"/>
          <p:nvPr/>
        </p:nvSpPr>
        <p:spPr>
          <a:xfrm>
            <a:off x="7647562" y="6042573"/>
            <a:ext cx="453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멜론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0"/>
              </a:rPr>
              <a:t>https://www.melon.com/chart/age/index.htm</a:t>
            </a:r>
            <a:endParaRPr lang="ko-KR" altLang="en-US" sz="12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1"/>
              </a:rPr>
              <a:t>https://www.genie.co.kr/chart/musicHistory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sz="12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벅스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2"/>
              </a:rPr>
              <a:t>https://music.bugs.co.kr/years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17EB1-9BBC-A1C9-763D-FADBE02C0A84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88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lon 멜론 (@melon) / Twitter">
            <a:extLst>
              <a:ext uri="{FF2B5EF4-FFF2-40B4-BE49-F238E27FC236}">
                <a16:creationId xmlns:a16="http://schemas.microsoft.com/office/drawing/2014/main" id="{6A01AA7D-B3F3-C966-B0B3-4FDD9481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74" y="1221904"/>
            <a:ext cx="1800000" cy="1800000"/>
          </a:xfrm>
          <a:prstGeom prst="roundRect">
            <a:avLst/>
          </a:prstGeom>
          <a:noFill/>
          <a:ln>
            <a:solidFill>
              <a:srgbClr val="00CD3C">
                <a:alpha val="51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니뮤직 BI(로고) [AI, PNG, SVG]">
            <a:extLst>
              <a:ext uri="{FF2B5EF4-FFF2-40B4-BE49-F238E27FC236}">
                <a16:creationId xmlns:a16="http://schemas.microsoft.com/office/drawing/2014/main" id="{5AA7F998-6AAA-4079-5327-470A86819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6" t="3452" r="26726" b="3452"/>
          <a:stretch/>
        </p:blipFill>
        <p:spPr bwMode="auto">
          <a:xfrm>
            <a:off x="5195999" y="1221904"/>
            <a:ext cx="1800000" cy="1800000"/>
          </a:xfrm>
          <a:prstGeom prst="roundRect">
            <a:avLst/>
          </a:prstGeom>
          <a:noFill/>
          <a:ln>
            <a:solidFill>
              <a:srgbClr val="0195FF">
                <a:alpha val="4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벅스 BI(로고) [AI, PNG, SVG]">
            <a:extLst>
              <a:ext uri="{FF2B5EF4-FFF2-40B4-BE49-F238E27FC236}">
                <a16:creationId xmlns:a16="http://schemas.microsoft.com/office/drawing/2014/main" id="{DE697649-D613-CDD2-9218-4E7D967BB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 bwMode="auto">
          <a:xfrm>
            <a:off x="8108924" y="1221904"/>
            <a:ext cx="1800000" cy="1800000"/>
          </a:xfrm>
          <a:prstGeom prst="roundRect">
            <a:avLst/>
          </a:prstGeom>
          <a:noFill/>
          <a:ln>
            <a:solidFill>
              <a:srgbClr val="FF3C28">
                <a:alpha val="49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D72B41-EA34-84A1-7210-180BE57E2067}"/>
              </a:ext>
            </a:extLst>
          </p:cNvPr>
          <p:cNvSpPr txBox="1"/>
          <p:nvPr/>
        </p:nvSpPr>
        <p:spPr>
          <a:xfrm>
            <a:off x="4038993" y="53265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765CB-0102-CCF2-525B-4E2F3FF95160}"/>
              </a:ext>
            </a:extLst>
          </p:cNvPr>
          <p:cNvSpPr txBox="1"/>
          <p:nvPr/>
        </p:nvSpPr>
        <p:spPr>
          <a:xfrm>
            <a:off x="3839422" y="721723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출처 및 규모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802AD5-37D5-5AD2-623F-DAEBAE68C338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B5FC4DC-62FB-F4D0-2B91-22562F2604DC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9EF548C-282B-B70D-708C-7A78054DA59D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F1DC3B-0544-AC4E-7F37-6C64F43A230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842E5E1-E11C-76F9-1CE8-BCDD27B8A505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CE5C706-810A-D7A5-B9D7-CD8D2CF9607F}"/>
              </a:ext>
            </a:extLst>
          </p:cNvPr>
          <p:cNvSpPr/>
          <p:nvPr/>
        </p:nvSpPr>
        <p:spPr>
          <a:xfrm>
            <a:off x="4515020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857B5-EE04-3589-55A6-132980B30C29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3FBCD3-A1DC-A3FC-15A7-1BA2E93B374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0AEA8-DECE-DF3D-CA0B-2CE9A18DB045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FD14E-C92B-0CC6-3663-9BBECE2320EA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2A4D9C-D92F-E789-AB4B-28C4C9061D13}"/>
              </a:ext>
            </a:extLst>
          </p:cNvPr>
          <p:cNvGrpSpPr/>
          <p:nvPr/>
        </p:nvGrpSpPr>
        <p:grpSpPr>
          <a:xfrm>
            <a:off x="-7174" y="3104939"/>
            <a:ext cx="12192000" cy="4513334"/>
            <a:chOff x="-7174" y="3104939"/>
            <a:chExt cx="12192000" cy="4513334"/>
          </a:xfrm>
        </p:grpSpPr>
        <p:pic>
          <p:nvPicPr>
            <p:cNvPr id="1034" name="Picture 10" descr="화살표 PNG 이미지 HD | PNG Play">
              <a:extLst>
                <a:ext uri="{FF2B5EF4-FFF2-40B4-BE49-F238E27FC236}">
                  <a16:creationId xmlns:a16="http://schemas.microsoft.com/office/drawing/2014/main" id="{D25C0FB8-9391-2AB6-C9A9-1B86846ED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619381" y="3524082"/>
              <a:ext cx="1855413" cy="148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화살표 PNG 이미지 HD | PNG Play">
              <a:extLst>
                <a:ext uri="{FF2B5EF4-FFF2-40B4-BE49-F238E27FC236}">
                  <a16:creationId xmlns:a16="http://schemas.microsoft.com/office/drawing/2014/main" id="{44045405-821B-96E1-B820-E5A42CA76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58340" flipV="1">
              <a:off x="7675935" y="3591732"/>
              <a:ext cx="1772169" cy="149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82F818-B889-26F8-1699-A1579A7D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45364"/>
            <a:stretch/>
          </p:blipFill>
          <p:spPr>
            <a:xfrm>
              <a:off x="-7174" y="4803211"/>
              <a:ext cx="12192000" cy="28150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effectLst>
              <a:softEdge rad="635000"/>
            </a:effectLst>
          </p:spPr>
        </p:pic>
        <p:pic>
          <p:nvPicPr>
            <p:cNvPr id="6" name="Picture 10" descr="화살표 PNG 이미지 HD | PNG Play">
              <a:extLst>
                <a:ext uri="{FF2B5EF4-FFF2-40B4-BE49-F238E27FC236}">
                  <a16:creationId xmlns:a16="http://schemas.microsoft.com/office/drawing/2014/main" id="{91114A29-C992-D553-8303-88E3DAAC3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951001" flipV="1">
              <a:off x="5425168" y="3184590"/>
              <a:ext cx="1454370" cy="129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1FC964F-5552-7894-7F84-E80934381464}"/>
              </a:ext>
            </a:extLst>
          </p:cNvPr>
          <p:cNvSpPr txBox="1"/>
          <p:nvPr/>
        </p:nvSpPr>
        <p:spPr>
          <a:xfrm>
            <a:off x="4444747" y="4508319"/>
            <a:ext cx="3302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6,200</a:t>
            </a:r>
            <a:endParaRPr lang="ko-KR" altLang="en-US" sz="8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9E2660-EE1A-57C5-6BFE-AF4A41274C16}"/>
              </a:ext>
            </a:extLst>
          </p:cNvPr>
          <p:cNvSpPr/>
          <p:nvPr/>
        </p:nvSpPr>
        <p:spPr>
          <a:xfrm>
            <a:off x="7647561" y="6045266"/>
            <a:ext cx="4390468" cy="63865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DADB2-07EA-E1EB-75BB-88E175F29914}"/>
              </a:ext>
            </a:extLst>
          </p:cNvPr>
          <p:cNvSpPr txBox="1"/>
          <p:nvPr/>
        </p:nvSpPr>
        <p:spPr>
          <a:xfrm>
            <a:off x="7647562" y="6042573"/>
            <a:ext cx="453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멜론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0"/>
              </a:rPr>
              <a:t>https://www.melon.com/chart/age/index.htm</a:t>
            </a:r>
            <a:endParaRPr lang="ko-KR" altLang="en-US" sz="12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1"/>
              </a:rPr>
              <a:t>https://www.genie.co.kr/chart/musicHistory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sz="12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벅스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2"/>
              </a:rPr>
              <a:t>https://music.bugs.co.kr/years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1D938-09CA-6734-5DBB-194E371F81B6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37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3008</Words>
  <Application>Microsoft Office PowerPoint</Application>
  <PresentationFormat>와이드스크린</PresentationFormat>
  <Paragraphs>722</Paragraphs>
  <Slides>32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G마켓 산스 Medium</vt:lpstr>
      <vt:lpstr>에스코어 드림 5 Medium</vt:lpstr>
      <vt:lpstr>나눔손글씨 붓</vt:lpstr>
      <vt:lpstr>나눔손글씨 붓 OTF</vt:lpstr>
      <vt:lpstr>조선일보명조</vt:lpstr>
      <vt:lpstr>G마켓 산스 Light</vt:lpstr>
      <vt:lpstr>G마켓 산스 Bold</vt:lpstr>
      <vt:lpstr>배달의민족 주아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이현중</dc:creator>
  <cp:lastModifiedBy>이현중</cp:lastModifiedBy>
  <cp:revision>64</cp:revision>
  <dcterms:created xsi:type="dcterms:W3CDTF">2022-11-14T04:25:38Z</dcterms:created>
  <dcterms:modified xsi:type="dcterms:W3CDTF">2022-11-16T08:49:24Z</dcterms:modified>
</cp:coreProperties>
</file>